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7"/>
  </p:notesMasterIdLst>
  <p:sldIdLst>
    <p:sldId id="306" r:id="rId2"/>
    <p:sldId id="573" r:id="rId3"/>
    <p:sldId id="519" r:id="rId4"/>
    <p:sldId id="486" r:id="rId5"/>
    <p:sldId id="575" r:id="rId6"/>
    <p:sldId id="576" r:id="rId7"/>
    <p:sldId id="577" r:id="rId8"/>
    <p:sldId id="256" r:id="rId9"/>
    <p:sldId id="497" r:id="rId10"/>
    <p:sldId id="496" r:id="rId11"/>
    <p:sldId id="498" r:id="rId12"/>
    <p:sldId id="499" r:id="rId13"/>
    <p:sldId id="580" r:id="rId14"/>
    <p:sldId id="506" r:id="rId15"/>
    <p:sldId id="579" r:id="rId16"/>
    <p:sldId id="578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34" r:id="rId25"/>
    <p:sldId id="548" r:id="rId26"/>
    <p:sldId id="549" r:id="rId27"/>
    <p:sldId id="543" r:id="rId28"/>
    <p:sldId id="547" r:id="rId29"/>
    <p:sldId id="546" r:id="rId30"/>
    <p:sldId id="551" r:id="rId31"/>
    <p:sldId id="505" r:id="rId32"/>
    <p:sldId id="581" r:id="rId33"/>
    <p:sldId id="561" r:id="rId34"/>
    <p:sldId id="562" r:id="rId35"/>
    <p:sldId id="572" r:id="rId36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34596" autoAdjust="0"/>
    <p:restoredTop sz="86401" autoAdjust="0"/>
  </p:normalViewPr>
  <p:slideViewPr>
    <p:cSldViewPr>
      <p:cViewPr>
        <p:scale>
          <a:sx n="80" d="100"/>
          <a:sy n="80" d="100"/>
        </p:scale>
        <p:origin x="-1088" y="-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1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B85CA-B5B0-4C40-9CD3-6511714579E5}" type="datetimeFigureOut">
              <a:rPr lang="da-DK" smtClean="0"/>
              <a:pPr/>
              <a:t>4/29/13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D01FE-CF9C-4ABC-97AC-6ADC96DF1B5D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200" dirty="0" smtClean="0">
                <a:latin typeface="Arial Narrow" pitchFamily="34" charset="0"/>
              </a:rPr>
              <a:t>Ansgar fødes omkring år 800 O. 805 optages han i klosteret i </a:t>
            </a:r>
            <a:r>
              <a:rPr lang="da-DK" sz="1200" dirty="0" err="1" smtClean="0">
                <a:latin typeface="Arial Narrow" pitchFamily="34" charset="0"/>
              </a:rPr>
              <a:t>Corbie</a:t>
            </a:r>
            <a:r>
              <a:rPr lang="da-DK" sz="1200" dirty="0" smtClean="0">
                <a:latin typeface="Arial Narrow" pitchFamily="34" charset="0"/>
              </a:rPr>
              <a:t> efter sin mors død 823 forflyttes han til nystiftede </a:t>
            </a:r>
            <a:r>
              <a:rPr lang="da-DK" sz="1200" dirty="0" err="1" smtClean="0">
                <a:latin typeface="Arial Narrow" pitchFamily="34" charset="0"/>
              </a:rPr>
              <a:t>Corvey</a:t>
            </a:r>
            <a:r>
              <a:rPr lang="da-DK" sz="1200" dirty="0" smtClean="0">
                <a:latin typeface="Arial Narrow" pitchFamily="34" charset="0"/>
              </a:rPr>
              <a:t>, som leder af klosterskolen 829 missionsrejse til Norden. Kirke opføres på </a:t>
            </a:r>
            <a:r>
              <a:rPr lang="da-DK" sz="1200" dirty="0" err="1" smtClean="0">
                <a:latin typeface="Arial Narrow" pitchFamily="34" charset="0"/>
              </a:rPr>
              <a:t>Birka</a:t>
            </a:r>
            <a:r>
              <a:rPr lang="da-DK" sz="1200" dirty="0" smtClean="0">
                <a:latin typeface="Arial Narrow" pitchFamily="34" charset="0"/>
              </a:rPr>
              <a:t>. </a:t>
            </a:r>
          </a:p>
          <a:p>
            <a:r>
              <a:rPr lang="da-DK" sz="1200" dirty="0" smtClean="0">
                <a:latin typeface="Arial Narrow" pitchFamily="34" charset="0"/>
              </a:rPr>
              <a:t>831 Ærkesædet Hamburg grundlægges som missionssæde. Ansgar biskop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01FE-CF9C-4ABC-97AC-6ADC96DF1B5D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01FE-CF9C-4ABC-97AC-6ADC96DF1B5D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200" dirty="0" smtClean="0">
                <a:latin typeface="Arial Narrow" pitchFamily="34" charset="0"/>
              </a:rPr>
              <a:t>Ansgar fødes omkring år 800 O. 805 optages han i klosteret i </a:t>
            </a:r>
            <a:r>
              <a:rPr lang="da-DK" sz="1200" dirty="0" err="1" smtClean="0">
                <a:latin typeface="Arial Narrow" pitchFamily="34" charset="0"/>
              </a:rPr>
              <a:t>Corbie</a:t>
            </a:r>
            <a:r>
              <a:rPr lang="da-DK" sz="1200" dirty="0" smtClean="0">
                <a:latin typeface="Arial Narrow" pitchFamily="34" charset="0"/>
              </a:rPr>
              <a:t> efter sin mors død 823 forflyttes han til nystiftede </a:t>
            </a:r>
            <a:r>
              <a:rPr lang="da-DK" sz="1200" dirty="0" err="1" smtClean="0">
                <a:latin typeface="Arial Narrow" pitchFamily="34" charset="0"/>
              </a:rPr>
              <a:t>Corvey</a:t>
            </a:r>
            <a:r>
              <a:rPr lang="da-DK" sz="1200" dirty="0" smtClean="0">
                <a:latin typeface="Arial Narrow" pitchFamily="34" charset="0"/>
              </a:rPr>
              <a:t>, som leder af klosterskolen 829 missionsrejse til Norden. Kirke opføres på </a:t>
            </a:r>
            <a:r>
              <a:rPr lang="da-DK" sz="1200" dirty="0" err="1" smtClean="0">
                <a:latin typeface="Arial Narrow" pitchFamily="34" charset="0"/>
              </a:rPr>
              <a:t>Birka</a:t>
            </a:r>
            <a:r>
              <a:rPr lang="da-DK" sz="1200" dirty="0" smtClean="0">
                <a:latin typeface="Arial Narrow" pitchFamily="34" charset="0"/>
              </a:rPr>
              <a:t>. </a:t>
            </a:r>
          </a:p>
          <a:p>
            <a:r>
              <a:rPr lang="da-DK" sz="1200" dirty="0" smtClean="0">
                <a:latin typeface="Arial Narrow" pitchFamily="34" charset="0"/>
              </a:rPr>
              <a:t>831 Ærkesædet Hamburg grundlægges som missionssæde. Ansgar biskop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01FE-CF9C-4ABC-97AC-6ADC96DF1B5D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EB6A9-55EB-44A5-9D53-B6AB5BD5725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01C5B-D52E-4D76-BC44-676302ADC76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4B817-592F-46DF-A653-F4ED39197C5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67C98-6504-4FF3-9462-014464D13BD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BF07-D50E-40DB-95E2-471D0FC5ADE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65072-7308-470E-B663-91A785782C3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695C8-0064-450A-BCE8-A9D5CF12EF6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6063A-C488-448C-8E34-8E68386C95E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8E55F-C259-432B-8911-3404248FE0B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F8462-B1C2-4D9E-A16B-7FEC07AB37E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9BAF7-D9E2-43A3-B169-7060BC5AE0F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2BC0884-905B-4594-94FB-B914E115203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3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Runestenen, JVfot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2564904"/>
            <a:ext cx="6438693" cy="4293096"/>
          </a:xfrm>
          <a:prstGeom prst="rect">
            <a:avLst/>
          </a:prstGeom>
        </p:spPr>
      </p:pic>
      <p:pic>
        <p:nvPicPr>
          <p:cNvPr id="5" name="Billede 4" descr="Vognfadin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3319" y="0"/>
            <a:ext cx="2720681" cy="6858000"/>
          </a:xfrm>
          <a:prstGeom prst="rect">
            <a:avLst/>
          </a:prstGeom>
        </p:spPr>
      </p:pic>
      <p:pic>
        <p:nvPicPr>
          <p:cNvPr id="2051" name="Billede 8" descr="SM-logo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3368" y="6142530"/>
            <a:ext cx="2560632" cy="71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52000" y="360363"/>
            <a:ext cx="635636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dirty="0" err="1" smtClean="0">
                <a:latin typeface="Arial Narrow" pitchFamily="34" charset="0"/>
              </a:rPr>
              <a:t>Ansgar’s</a:t>
            </a:r>
            <a:r>
              <a:rPr lang="da-DK" sz="2800" dirty="0" smtClean="0">
                <a:latin typeface="Arial Narrow" pitchFamily="34" charset="0"/>
              </a:rPr>
              <a:t> </a:t>
            </a:r>
            <a:r>
              <a:rPr lang="da-DK" sz="2800" dirty="0" err="1" smtClean="0">
                <a:latin typeface="Arial Narrow" pitchFamily="34" charset="0"/>
              </a:rPr>
              <a:t>church</a:t>
            </a:r>
            <a:r>
              <a:rPr lang="da-DK" sz="2800" dirty="0" smtClean="0">
                <a:latin typeface="Arial Narrow" pitchFamily="34" charset="0"/>
              </a:rPr>
              <a:t> in Ribe</a:t>
            </a:r>
          </a:p>
          <a:p>
            <a:r>
              <a:rPr lang="da-DK" sz="1200" dirty="0" smtClean="0">
                <a:latin typeface="Arial Narrow" pitchFamily="34" charset="0"/>
              </a:rPr>
              <a:t> </a:t>
            </a:r>
          </a:p>
          <a:p>
            <a:r>
              <a:rPr lang="da-DK" sz="1800" dirty="0" smtClean="0">
                <a:latin typeface="Arial Narrow" pitchFamily="34" charset="0"/>
              </a:rPr>
              <a:t>– The Viking Age </a:t>
            </a:r>
            <a:r>
              <a:rPr lang="da-DK" sz="1800" dirty="0" err="1" smtClean="0">
                <a:latin typeface="Arial Narrow" pitchFamily="34" charset="0"/>
              </a:rPr>
              <a:t>cemetery</a:t>
            </a:r>
            <a:r>
              <a:rPr lang="da-DK" sz="1800" dirty="0" smtClean="0">
                <a:latin typeface="Arial Narrow" pitchFamily="34" charset="0"/>
              </a:rPr>
              <a:t> </a:t>
            </a:r>
            <a:r>
              <a:rPr lang="da-DK" sz="1800" dirty="0" err="1" smtClean="0">
                <a:latin typeface="Arial Narrow" pitchFamily="34" charset="0"/>
              </a:rPr>
              <a:t>underneath</a:t>
            </a:r>
            <a:r>
              <a:rPr lang="da-DK" sz="1800" dirty="0" smtClean="0">
                <a:latin typeface="Arial Narrow" pitchFamily="34" charset="0"/>
              </a:rPr>
              <a:t> the </a:t>
            </a:r>
            <a:r>
              <a:rPr lang="da-DK" sz="1800" dirty="0" err="1" smtClean="0">
                <a:latin typeface="Arial Narrow" pitchFamily="34" charset="0"/>
              </a:rPr>
              <a:t>cathedral</a:t>
            </a:r>
            <a:endParaRPr lang="da-DK" sz="1800" dirty="0" smtClean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da-DK" sz="1200" dirty="0" err="1" smtClean="0">
                <a:latin typeface="Arial Narrow" pitchFamily="34" charset="0"/>
              </a:rPr>
              <a:t>Converting</a:t>
            </a:r>
            <a:r>
              <a:rPr lang="da-DK" sz="1200" dirty="0" smtClean="0">
                <a:latin typeface="Arial Narrow" pitchFamily="34" charset="0"/>
              </a:rPr>
              <a:t> Landscapes </a:t>
            </a:r>
            <a:r>
              <a:rPr lang="da-DK" sz="1200" dirty="0" err="1" smtClean="0">
                <a:latin typeface="Arial Narrow" pitchFamily="34" charset="0"/>
              </a:rPr>
              <a:t>Colloquium</a:t>
            </a:r>
            <a:r>
              <a:rPr lang="da-DK" sz="1200" dirty="0" smtClean="0">
                <a:latin typeface="Arial Narrow" pitchFamily="34" charset="0"/>
              </a:rPr>
              <a:t>, </a:t>
            </a:r>
            <a:r>
              <a:rPr lang="da-DK" sz="1200" dirty="0" err="1" smtClean="0">
                <a:latin typeface="Arial Narrow" pitchFamily="34" charset="0"/>
              </a:rPr>
              <a:t>Bangor</a:t>
            </a:r>
            <a:r>
              <a:rPr lang="da-DK" sz="1200" dirty="0" smtClean="0">
                <a:latin typeface="Arial Narrow" pitchFamily="34" charset="0"/>
              </a:rPr>
              <a:t> </a:t>
            </a:r>
            <a:r>
              <a:rPr lang="da-DK" sz="1200" dirty="0" err="1" smtClean="0">
                <a:latin typeface="Arial Narrow" pitchFamily="34" charset="0"/>
              </a:rPr>
              <a:t>University</a:t>
            </a:r>
            <a:r>
              <a:rPr lang="da-DK" sz="1200" dirty="0" smtClean="0">
                <a:latin typeface="Arial Narrow" pitchFamily="34" charset="0"/>
              </a:rPr>
              <a:t>, 22-23 March 2013</a:t>
            </a:r>
          </a:p>
          <a:p>
            <a:pPr>
              <a:spcBef>
                <a:spcPct val="50000"/>
              </a:spcBef>
            </a:pPr>
            <a:endParaRPr lang="da-DK" sz="1200" i="1" dirty="0" smtClean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da-DK" sz="1200" i="1" dirty="0" smtClean="0">
                <a:latin typeface="Arial Narrow" pitchFamily="34" charset="0"/>
              </a:rPr>
              <a:t>Morten </a:t>
            </a:r>
            <a:r>
              <a:rPr lang="da-DK" sz="1200" i="1" dirty="0">
                <a:latin typeface="Arial Narrow" pitchFamily="34" charset="0"/>
              </a:rPr>
              <a:t>Søvsø, </a:t>
            </a:r>
            <a:r>
              <a:rPr lang="da-DK" sz="1200" i="1" dirty="0" smtClean="0">
                <a:latin typeface="Arial Narrow" pitchFamily="34" charset="0"/>
              </a:rPr>
              <a:t>Head of </a:t>
            </a:r>
            <a:r>
              <a:rPr lang="da-DK" sz="1200" i="1" dirty="0" err="1" smtClean="0">
                <a:latin typeface="Arial Narrow" pitchFamily="34" charset="0"/>
              </a:rPr>
              <a:t>Archaeology</a:t>
            </a:r>
            <a:r>
              <a:rPr lang="da-DK" sz="1200" i="1" dirty="0" smtClean="0">
                <a:latin typeface="Arial Narrow" pitchFamily="34" charset="0"/>
              </a:rPr>
              <a:t>, Sydvestjyske </a:t>
            </a:r>
            <a:r>
              <a:rPr lang="da-DK" sz="1200" i="1" dirty="0">
                <a:latin typeface="Arial Narrow" pitchFamily="34" charset="0"/>
              </a:rPr>
              <a:t>Museer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elter på 1856overisg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17364"/>
            <a:ext cx="9144000" cy="5540636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60000" y="360000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The original </a:t>
            </a:r>
            <a:r>
              <a:rPr lang="da-DK" dirty="0" err="1" smtClean="0">
                <a:latin typeface="Arial Narrow" pitchFamily="34" charset="0"/>
              </a:rPr>
              <a:t>topography</a:t>
            </a:r>
            <a:endParaRPr lang="da-DK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elter på 1856oversigt_fygesa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17364"/>
            <a:ext cx="9144000" cy="5540636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60000" y="360000"/>
            <a:ext cx="484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A dune of drift sand </a:t>
            </a:r>
            <a:r>
              <a:rPr lang="da-DK" dirty="0" err="1" smtClean="0">
                <a:latin typeface="Arial Narrow" pitchFamily="34" charset="0"/>
              </a:rPr>
              <a:t>reaching</a:t>
            </a:r>
            <a:r>
              <a:rPr lang="da-DK" dirty="0" smtClean="0">
                <a:latin typeface="Arial Narrow" pitchFamily="34" charset="0"/>
              </a:rPr>
              <a:t> c. 4 m ASL.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Felter på 1856oversigt_fygesand_vej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17364"/>
            <a:ext cx="9144000" cy="5540636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4" name="Kombinationstegning 3"/>
          <p:cNvSpPr/>
          <p:nvPr/>
        </p:nvSpPr>
        <p:spPr bwMode="auto">
          <a:xfrm>
            <a:off x="2276475" y="2828925"/>
            <a:ext cx="2706688" cy="1609725"/>
          </a:xfrm>
          <a:custGeom>
            <a:avLst/>
            <a:gdLst>
              <a:gd name="connsiteX0" fmla="*/ 1809750 w 2706688"/>
              <a:gd name="connsiteY0" fmla="*/ 0 h 1609725"/>
              <a:gd name="connsiteX1" fmla="*/ 1876425 w 2706688"/>
              <a:gd name="connsiteY1" fmla="*/ 114300 h 1609725"/>
              <a:gd name="connsiteX2" fmla="*/ 2085975 w 2706688"/>
              <a:gd name="connsiteY2" fmla="*/ 381000 h 1609725"/>
              <a:gd name="connsiteX3" fmla="*/ 2266950 w 2706688"/>
              <a:gd name="connsiteY3" fmla="*/ 619125 h 1609725"/>
              <a:gd name="connsiteX4" fmla="*/ 2495550 w 2706688"/>
              <a:gd name="connsiteY4" fmla="*/ 790575 h 1609725"/>
              <a:gd name="connsiteX5" fmla="*/ 2619375 w 2706688"/>
              <a:gd name="connsiteY5" fmla="*/ 981075 h 1609725"/>
              <a:gd name="connsiteX6" fmla="*/ 2676525 w 2706688"/>
              <a:gd name="connsiteY6" fmla="*/ 1143000 h 1609725"/>
              <a:gd name="connsiteX7" fmla="*/ 2695575 w 2706688"/>
              <a:gd name="connsiteY7" fmla="*/ 1314450 h 1609725"/>
              <a:gd name="connsiteX8" fmla="*/ 2609850 w 2706688"/>
              <a:gd name="connsiteY8" fmla="*/ 1533525 h 1609725"/>
              <a:gd name="connsiteX9" fmla="*/ 2438400 w 2706688"/>
              <a:gd name="connsiteY9" fmla="*/ 1590675 h 1609725"/>
              <a:gd name="connsiteX10" fmla="*/ 2219325 w 2706688"/>
              <a:gd name="connsiteY10" fmla="*/ 1600200 h 1609725"/>
              <a:gd name="connsiteX11" fmla="*/ 2057400 w 2706688"/>
              <a:gd name="connsiteY11" fmla="*/ 1533525 h 1609725"/>
              <a:gd name="connsiteX12" fmla="*/ 1752600 w 2706688"/>
              <a:gd name="connsiteY12" fmla="*/ 1495425 h 1609725"/>
              <a:gd name="connsiteX13" fmla="*/ 1581150 w 2706688"/>
              <a:gd name="connsiteY13" fmla="*/ 1438275 h 1609725"/>
              <a:gd name="connsiteX14" fmla="*/ 1371600 w 2706688"/>
              <a:gd name="connsiteY14" fmla="*/ 1400175 h 1609725"/>
              <a:gd name="connsiteX15" fmla="*/ 1171575 w 2706688"/>
              <a:gd name="connsiteY15" fmla="*/ 1390650 h 1609725"/>
              <a:gd name="connsiteX16" fmla="*/ 771525 w 2706688"/>
              <a:gd name="connsiteY16" fmla="*/ 1162050 h 1609725"/>
              <a:gd name="connsiteX17" fmla="*/ 581025 w 2706688"/>
              <a:gd name="connsiteY17" fmla="*/ 990600 h 1609725"/>
              <a:gd name="connsiteX18" fmla="*/ 295275 w 2706688"/>
              <a:gd name="connsiteY18" fmla="*/ 809625 h 1609725"/>
              <a:gd name="connsiteX19" fmla="*/ 0 w 2706688"/>
              <a:gd name="connsiteY19" fmla="*/ 64770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6688" h="1609725">
                <a:moveTo>
                  <a:pt x="1809750" y="0"/>
                </a:moveTo>
                <a:cubicBezTo>
                  <a:pt x="1820069" y="25400"/>
                  <a:pt x="1830388" y="50800"/>
                  <a:pt x="1876425" y="114300"/>
                </a:cubicBezTo>
                <a:cubicBezTo>
                  <a:pt x="1922462" y="177800"/>
                  <a:pt x="2020888" y="296863"/>
                  <a:pt x="2085975" y="381000"/>
                </a:cubicBezTo>
                <a:cubicBezTo>
                  <a:pt x="2151063" y="465138"/>
                  <a:pt x="2198688" y="550863"/>
                  <a:pt x="2266950" y="619125"/>
                </a:cubicBezTo>
                <a:cubicBezTo>
                  <a:pt x="2335212" y="687387"/>
                  <a:pt x="2436813" y="730250"/>
                  <a:pt x="2495550" y="790575"/>
                </a:cubicBezTo>
                <a:cubicBezTo>
                  <a:pt x="2554287" y="850900"/>
                  <a:pt x="2589212" y="922337"/>
                  <a:pt x="2619375" y="981075"/>
                </a:cubicBezTo>
                <a:cubicBezTo>
                  <a:pt x="2649538" y="1039813"/>
                  <a:pt x="2663825" y="1087437"/>
                  <a:pt x="2676525" y="1143000"/>
                </a:cubicBezTo>
                <a:cubicBezTo>
                  <a:pt x="2689225" y="1198563"/>
                  <a:pt x="2706688" y="1249362"/>
                  <a:pt x="2695575" y="1314450"/>
                </a:cubicBezTo>
                <a:cubicBezTo>
                  <a:pt x="2684462" y="1379538"/>
                  <a:pt x="2652712" y="1487488"/>
                  <a:pt x="2609850" y="1533525"/>
                </a:cubicBezTo>
                <a:cubicBezTo>
                  <a:pt x="2566988" y="1579562"/>
                  <a:pt x="2503488" y="1579562"/>
                  <a:pt x="2438400" y="1590675"/>
                </a:cubicBezTo>
                <a:cubicBezTo>
                  <a:pt x="2373312" y="1601788"/>
                  <a:pt x="2282825" y="1609725"/>
                  <a:pt x="2219325" y="1600200"/>
                </a:cubicBezTo>
                <a:cubicBezTo>
                  <a:pt x="2155825" y="1590675"/>
                  <a:pt x="2135187" y="1550987"/>
                  <a:pt x="2057400" y="1533525"/>
                </a:cubicBezTo>
                <a:cubicBezTo>
                  <a:pt x="1979613" y="1516063"/>
                  <a:pt x="1831975" y="1511300"/>
                  <a:pt x="1752600" y="1495425"/>
                </a:cubicBezTo>
                <a:cubicBezTo>
                  <a:pt x="1673225" y="1479550"/>
                  <a:pt x="1644650" y="1454150"/>
                  <a:pt x="1581150" y="1438275"/>
                </a:cubicBezTo>
                <a:cubicBezTo>
                  <a:pt x="1517650" y="1422400"/>
                  <a:pt x="1439863" y="1408113"/>
                  <a:pt x="1371600" y="1400175"/>
                </a:cubicBezTo>
                <a:cubicBezTo>
                  <a:pt x="1303338" y="1392238"/>
                  <a:pt x="1271587" y="1430337"/>
                  <a:pt x="1171575" y="1390650"/>
                </a:cubicBezTo>
                <a:cubicBezTo>
                  <a:pt x="1071563" y="1350963"/>
                  <a:pt x="869950" y="1228725"/>
                  <a:pt x="771525" y="1162050"/>
                </a:cubicBezTo>
                <a:cubicBezTo>
                  <a:pt x="673100" y="1095375"/>
                  <a:pt x="660400" y="1049337"/>
                  <a:pt x="581025" y="990600"/>
                </a:cubicBezTo>
                <a:cubicBezTo>
                  <a:pt x="501650" y="931863"/>
                  <a:pt x="392112" y="866775"/>
                  <a:pt x="295275" y="809625"/>
                </a:cubicBezTo>
                <a:cubicBezTo>
                  <a:pt x="198438" y="752475"/>
                  <a:pt x="99219" y="700087"/>
                  <a:pt x="0" y="647700"/>
                </a:cubicBezTo>
              </a:path>
            </a:pathLst>
          </a:cu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60000" y="360000"/>
            <a:ext cx="8547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latin typeface="Arial Narrow" pitchFamily="34" charset="0"/>
              </a:rPr>
              <a:t>Church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placed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on</a:t>
            </a:r>
            <a:r>
              <a:rPr lang="da-DK" dirty="0" smtClean="0">
                <a:latin typeface="Arial Narrow" pitchFamily="34" charset="0"/>
              </a:rPr>
              <a:t> a </a:t>
            </a:r>
            <a:r>
              <a:rPr lang="da-DK" dirty="0" err="1" smtClean="0">
                <a:latin typeface="Arial Narrow" pitchFamily="34" charset="0"/>
              </a:rPr>
              <a:t>natural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terrace</a:t>
            </a:r>
            <a:r>
              <a:rPr lang="da-DK" dirty="0" smtClean="0">
                <a:latin typeface="Arial Narrow" pitchFamily="34" charset="0"/>
              </a:rPr>
              <a:t>  c. 1½ meters </a:t>
            </a:r>
            <a:r>
              <a:rPr lang="da-DK" dirty="0" err="1" smtClean="0">
                <a:latin typeface="Arial Narrow" pitchFamily="34" charset="0"/>
              </a:rPr>
              <a:t>above</a:t>
            </a:r>
            <a:r>
              <a:rPr lang="da-DK" dirty="0" smtClean="0">
                <a:latin typeface="Arial Narrow" pitchFamily="34" charset="0"/>
              </a:rPr>
              <a:t>  the </a:t>
            </a:r>
            <a:r>
              <a:rPr lang="da-DK" dirty="0" err="1" smtClean="0">
                <a:latin typeface="Arial Narrow" pitchFamily="34" charset="0"/>
              </a:rPr>
              <a:t>old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main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road</a:t>
            </a:r>
            <a:r>
              <a:rPr lang="da-DK" dirty="0" smtClean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ASR2391DB29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710304"/>
            <a:ext cx="9144000" cy="5147696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360000" y="360000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The original </a:t>
            </a:r>
            <a:r>
              <a:rPr lang="da-DK" dirty="0" err="1" smtClean="0">
                <a:latin typeface="Arial Narrow" pitchFamily="34" charset="0"/>
              </a:rPr>
              <a:t>topography</a:t>
            </a:r>
            <a:endParaRPr lang="da-DK" dirty="0" smtClean="0">
              <a:latin typeface="Arial Narrow" pitchFamily="34" charset="0"/>
            </a:endParaRPr>
          </a:p>
        </p:txBody>
      </p:sp>
      <p:cxnSp>
        <p:nvCxnSpPr>
          <p:cNvPr id="10" name="Lige pilforbindelse 9"/>
          <p:cNvCxnSpPr/>
          <p:nvPr/>
        </p:nvCxnSpPr>
        <p:spPr bwMode="auto">
          <a:xfrm flipH="1" flipV="1">
            <a:off x="3635896" y="6093296"/>
            <a:ext cx="936104" cy="216024"/>
          </a:xfrm>
          <a:prstGeom prst="straightConnector1">
            <a:avLst/>
          </a:prstGeom>
          <a:noFill/>
          <a:ln w="984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uppe 26"/>
          <p:cNvGrpSpPr/>
          <p:nvPr/>
        </p:nvGrpSpPr>
        <p:grpSpPr>
          <a:xfrm>
            <a:off x="3779912" y="6309320"/>
            <a:ext cx="3382412" cy="369332"/>
            <a:chOff x="3779912" y="6309320"/>
            <a:chExt cx="3382412" cy="369332"/>
          </a:xfrm>
        </p:grpSpPr>
        <p:sp>
          <p:nvSpPr>
            <p:cNvPr id="4" name="Tekstboks 3"/>
            <p:cNvSpPr txBox="1"/>
            <p:nvPr/>
          </p:nvSpPr>
          <p:spPr>
            <a:xfrm>
              <a:off x="4572000" y="6309320"/>
              <a:ext cx="259032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da-DK" sz="1800" b="1" dirty="0" smtClean="0">
                  <a:solidFill>
                    <a:schemeClr val="accent2"/>
                  </a:solidFill>
                  <a:latin typeface="Arial Narrow" pitchFamily="34" charset="0"/>
                </a:rPr>
                <a:t>Post </a:t>
              </a:r>
              <a:r>
                <a:rPr lang="da-DK" sz="1800" b="1" dirty="0" err="1" smtClean="0">
                  <a:solidFill>
                    <a:schemeClr val="accent2"/>
                  </a:solidFill>
                  <a:latin typeface="Arial Narrow" pitchFamily="34" charset="0"/>
                </a:rPr>
                <a:t>Ice</a:t>
              </a:r>
              <a:r>
                <a:rPr lang="da-DK" sz="1800" b="1" dirty="0" smtClean="0">
                  <a:solidFill>
                    <a:schemeClr val="accent2"/>
                  </a:solidFill>
                  <a:latin typeface="Arial Narrow" pitchFamily="34" charset="0"/>
                </a:rPr>
                <a:t> Age, </a:t>
              </a:r>
              <a:r>
                <a:rPr lang="da-DK" sz="1800" b="1" dirty="0" err="1" smtClean="0">
                  <a:solidFill>
                    <a:schemeClr val="accent2"/>
                  </a:solidFill>
                  <a:latin typeface="Arial Narrow" pitchFamily="34" charset="0"/>
                </a:rPr>
                <a:t>melting</a:t>
              </a:r>
              <a:r>
                <a:rPr lang="da-DK" sz="1800" b="1" dirty="0" smtClean="0">
                  <a:solidFill>
                    <a:schemeClr val="accent2"/>
                  </a:solidFill>
                  <a:latin typeface="Arial Narrow" pitchFamily="34" charset="0"/>
                </a:rPr>
                <a:t> sand</a:t>
              </a:r>
            </a:p>
          </p:txBody>
        </p:sp>
        <p:cxnSp>
          <p:nvCxnSpPr>
            <p:cNvPr id="12" name="Lige pilforbindelse 11"/>
            <p:cNvCxnSpPr/>
            <p:nvPr/>
          </p:nvCxnSpPr>
          <p:spPr bwMode="auto">
            <a:xfrm flipH="1">
              <a:off x="3779912" y="6453336"/>
              <a:ext cx="79208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uppe 27"/>
          <p:cNvGrpSpPr/>
          <p:nvPr/>
        </p:nvGrpSpPr>
        <p:grpSpPr>
          <a:xfrm>
            <a:off x="2627784" y="5373216"/>
            <a:ext cx="5023905" cy="801380"/>
            <a:chOff x="2627784" y="5373216"/>
            <a:chExt cx="5023905" cy="801380"/>
          </a:xfrm>
        </p:grpSpPr>
        <p:sp>
          <p:nvSpPr>
            <p:cNvPr id="5" name="Tekstboks 4"/>
            <p:cNvSpPr txBox="1"/>
            <p:nvPr/>
          </p:nvSpPr>
          <p:spPr>
            <a:xfrm>
              <a:off x="4572000" y="5805264"/>
              <a:ext cx="3079689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da-DK" sz="1800" b="1" dirty="0" smtClean="0">
                  <a:solidFill>
                    <a:schemeClr val="accent2"/>
                  </a:solidFill>
                  <a:latin typeface="Arial Narrow" pitchFamily="34" charset="0"/>
                </a:rPr>
                <a:t>Original </a:t>
              </a:r>
              <a:r>
                <a:rPr lang="da-DK" sz="1800" b="1" dirty="0" err="1" smtClean="0">
                  <a:solidFill>
                    <a:schemeClr val="accent2"/>
                  </a:solidFill>
                  <a:latin typeface="Arial Narrow" pitchFamily="34" charset="0"/>
                </a:rPr>
                <a:t>topsoil</a:t>
              </a:r>
              <a:r>
                <a:rPr lang="da-DK" sz="1800" b="1" dirty="0" smtClean="0">
                  <a:solidFill>
                    <a:schemeClr val="accent2"/>
                  </a:solidFill>
                  <a:latin typeface="Arial Narrow" pitchFamily="34" charset="0"/>
                </a:rPr>
                <a:t>, </a:t>
              </a:r>
              <a:r>
                <a:rPr lang="da-DK" sz="1800" b="1" dirty="0" err="1" smtClean="0">
                  <a:solidFill>
                    <a:schemeClr val="accent2"/>
                  </a:solidFill>
                  <a:latin typeface="Arial Narrow" pitchFamily="34" charset="0"/>
                </a:rPr>
                <a:t>contained</a:t>
              </a:r>
              <a:r>
                <a:rPr lang="da-DK" sz="1800" b="1" dirty="0" smtClean="0">
                  <a:solidFill>
                    <a:schemeClr val="accent2"/>
                  </a:solidFill>
                  <a:latin typeface="Arial Narrow" pitchFamily="34" charset="0"/>
                </a:rPr>
                <a:t> flints</a:t>
              </a:r>
            </a:p>
          </p:txBody>
        </p:sp>
        <p:cxnSp>
          <p:nvCxnSpPr>
            <p:cNvPr id="15" name="Lige pilforbindelse 14"/>
            <p:cNvCxnSpPr/>
            <p:nvPr/>
          </p:nvCxnSpPr>
          <p:spPr bwMode="auto">
            <a:xfrm flipH="1" flipV="1">
              <a:off x="2627784" y="5373216"/>
              <a:ext cx="2016224" cy="576064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uppe 28"/>
          <p:cNvGrpSpPr/>
          <p:nvPr/>
        </p:nvGrpSpPr>
        <p:grpSpPr>
          <a:xfrm>
            <a:off x="3491880" y="4797152"/>
            <a:ext cx="2889783" cy="849005"/>
            <a:chOff x="3491880" y="4797152"/>
            <a:chExt cx="2889783" cy="849005"/>
          </a:xfrm>
        </p:grpSpPr>
        <p:sp>
          <p:nvSpPr>
            <p:cNvPr id="6" name="Tekstboks 5"/>
            <p:cNvSpPr txBox="1"/>
            <p:nvPr/>
          </p:nvSpPr>
          <p:spPr>
            <a:xfrm>
              <a:off x="4572000" y="5276825"/>
              <a:ext cx="180966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da-DK" sz="1800" b="1" dirty="0" smtClean="0">
                  <a:solidFill>
                    <a:schemeClr val="accent2"/>
                  </a:solidFill>
                  <a:latin typeface="Arial Narrow" pitchFamily="34" charset="0"/>
                </a:rPr>
                <a:t>Drift sand, c. 0 AD</a:t>
              </a:r>
            </a:p>
          </p:txBody>
        </p:sp>
        <p:cxnSp>
          <p:nvCxnSpPr>
            <p:cNvPr id="17" name="Lige pilforbindelse 16"/>
            <p:cNvCxnSpPr/>
            <p:nvPr/>
          </p:nvCxnSpPr>
          <p:spPr bwMode="auto">
            <a:xfrm flipH="1" flipV="1">
              <a:off x="3491880" y="4797152"/>
              <a:ext cx="1080120" cy="648072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uppe 25"/>
          <p:cNvGrpSpPr/>
          <p:nvPr/>
        </p:nvGrpSpPr>
        <p:grpSpPr>
          <a:xfrm>
            <a:off x="467544" y="5517232"/>
            <a:ext cx="1723036" cy="1161420"/>
            <a:chOff x="467544" y="5517232"/>
            <a:chExt cx="1723036" cy="1161420"/>
          </a:xfrm>
        </p:grpSpPr>
        <p:sp>
          <p:nvSpPr>
            <p:cNvPr id="7" name="Tekstboks 6"/>
            <p:cNvSpPr txBox="1"/>
            <p:nvPr/>
          </p:nvSpPr>
          <p:spPr>
            <a:xfrm>
              <a:off x="467544" y="6309320"/>
              <a:ext cx="1723036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da-DK" sz="1800" b="1" dirty="0" smtClean="0">
                  <a:solidFill>
                    <a:schemeClr val="accent2"/>
                  </a:solidFill>
                  <a:latin typeface="Arial Narrow" pitchFamily="34" charset="0"/>
                </a:rPr>
                <a:t>Viking Age </a:t>
              </a:r>
              <a:r>
                <a:rPr lang="da-DK" sz="1800" b="1" dirty="0" err="1" smtClean="0">
                  <a:solidFill>
                    <a:schemeClr val="accent2"/>
                  </a:solidFill>
                  <a:latin typeface="Arial Narrow" pitchFamily="34" charset="0"/>
                </a:rPr>
                <a:t>burial</a:t>
              </a:r>
              <a:endParaRPr lang="da-DK" sz="1800" b="1" dirty="0" smtClean="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cxnSp>
          <p:nvCxnSpPr>
            <p:cNvPr id="19" name="Lige pilforbindelse 18"/>
            <p:cNvCxnSpPr>
              <a:stCxn id="7" idx="0"/>
            </p:cNvCxnSpPr>
            <p:nvPr/>
          </p:nvCxnSpPr>
          <p:spPr bwMode="auto">
            <a:xfrm flipH="1" flipV="1">
              <a:off x="683575" y="5517232"/>
              <a:ext cx="645487" cy="792088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uppe 29"/>
          <p:cNvGrpSpPr/>
          <p:nvPr/>
        </p:nvGrpSpPr>
        <p:grpSpPr>
          <a:xfrm>
            <a:off x="4139952" y="3356992"/>
            <a:ext cx="3677256" cy="576064"/>
            <a:chOff x="4139952" y="3356992"/>
            <a:chExt cx="3677256" cy="576064"/>
          </a:xfrm>
        </p:grpSpPr>
        <p:cxnSp>
          <p:nvCxnSpPr>
            <p:cNvPr id="22" name="Lige pilforbindelse 21"/>
            <p:cNvCxnSpPr/>
            <p:nvPr/>
          </p:nvCxnSpPr>
          <p:spPr bwMode="auto">
            <a:xfrm flipH="1">
              <a:off x="4139952" y="3573016"/>
              <a:ext cx="2016224" cy="36004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kstboks 22"/>
            <p:cNvSpPr txBox="1"/>
            <p:nvPr/>
          </p:nvSpPr>
          <p:spPr>
            <a:xfrm>
              <a:off x="6156176" y="3356992"/>
              <a:ext cx="166103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da-DK" sz="1800" b="1" dirty="0" err="1" smtClean="0">
                  <a:solidFill>
                    <a:schemeClr val="accent2"/>
                  </a:solidFill>
                  <a:latin typeface="Arial Narrow" pitchFamily="34" charset="0"/>
                </a:rPr>
                <a:t>Medieval</a:t>
              </a:r>
              <a:r>
                <a:rPr lang="da-DK" sz="1800" b="1" dirty="0" smtClean="0">
                  <a:solidFill>
                    <a:schemeClr val="accent2"/>
                  </a:solidFill>
                  <a:latin typeface="Arial Narrow" pitchFamily="34" charset="0"/>
                </a:rPr>
                <a:t> </a:t>
              </a:r>
              <a:r>
                <a:rPr lang="da-DK" sz="1800" b="1" dirty="0" err="1" smtClean="0">
                  <a:solidFill>
                    <a:schemeClr val="accent2"/>
                  </a:solidFill>
                  <a:latin typeface="Arial Narrow" pitchFamily="34" charset="0"/>
                </a:rPr>
                <a:t>burials</a:t>
              </a:r>
              <a:endParaRPr lang="da-DK" sz="1800" b="1" dirty="0" smtClean="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6" name="Gruppe 35"/>
          <p:cNvGrpSpPr/>
          <p:nvPr/>
        </p:nvGrpSpPr>
        <p:grpSpPr>
          <a:xfrm>
            <a:off x="4932040" y="2708920"/>
            <a:ext cx="3616462" cy="369332"/>
            <a:chOff x="4932040" y="2708920"/>
            <a:chExt cx="3616462" cy="369332"/>
          </a:xfrm>
        </p:grpSpPr>
        <p:sp>
          <p:nvSpPr>
            <p:cNvPr id="25" name="Tekstboks 24"/>
            <p:cNvSpPr txBox="1"/>
            <p:nvPr/>
          </p:nvSpPr>
          <p:spPr>
            <a:xfrm>
              <a:off x="6444208" y="2708920"/>
              <a:ext cx="210429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da-DK" sz="1800" b="1" dirty="0" err="1" smtClean="0">
                  <a:solidFill>
                    <a:schemeClr val="accent2"/>
                  </a:solidFill>
                  <a:latin typeface="Arial Narrow" pitchFamily="34" charset="0"/>
                </a:rPr>
                <a:t>Truncation</a:t>
              </a:r>
              <a:r>
                <a:rPr lang="da-DK" sz="1800" b="1" dirty="0" smtClean="0">
                  <a:solidFill>
                    <a:schemeClr val="accent2"/>
                  </a:solidFill>
                  <a:latin typeface="Arial Narrow" pitchFamily="34" charset="0"/>
                </a:rPr>
                <a:t> </a:t>
              </a:r>
              <a:r>
                <a:rPr lang="da-DK" sz="1800" b="1" dirty="0" err="1" smtClean="0">
                  <a:solidFill>
                    <a:schemeClr val="accent2"/>
                  </a:solidFill>
                  <a:latin typeface="Arial Narrow" pitchFamily="34" charset="0"/>
                </a:rPr>
                <a:t>level</a:t>
              </a:r>
              <a:r>
                <a:rPr lang="da-DK" sz="1800" b="1" dirty="0" smtClean="0">
                  <a:solidFill>
                    <a:schemeClr val="accent2"/>
                  </a:solidFill>
                  <a:latin typeface="Arial Narrow" pitchFamily="34" charset="0"/>
                </a:rPr>
                <a:t> 1890</a:t>
              </a:r>
            </a:p>
          </p:txBody>
        </p:sp>
        <p:cxnSp>
          <p:nvCxnSpPr>
            <p:cNvPr id="33" name="Lige pilforbindelse 32"/>
            <p:cNvCxnSpPr>
              <a:stCxn id="25" idx="1"/>
            </p:cNvCxnSpPr>
            <p:nvPr/>
          </p:nvCxnSpPr>
          <p:spPr bwMode="auto">
            <a:xfrm flipH="1">
              <a:off x="4932040" y="2893586"/>
              <a:ext cx="1512168" cy="103366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a-4 Ribekort,4,flat,lill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55209"/>
            <a:ext cx="9144000" cy="5502791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60000" y="360000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Ribe c. 860</a:t>
            </a:r>
            <a:endParaRPr lang="da-DK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G_38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3824"/>
            <a:ext cx="91440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 bwMode="auto">
          <a:xfrm>
            <a:off x="3275856" y="3861048"/>
            <a:ext cx="2880320" cy="2780928"/>
          </a:xfrm>
          <a:prstGeom prst="ellipse">
            <a:avLst/>
          </a:prstGeom>
          <a:noFill/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60000" y="360000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The Lindegården </a:t>
            </a:r>
            <a:r>
              <a:rPr lang="da-DK" dirty="0" err="1" smtClean="0">
                <a:latin typeface="Arial Narrow" pitchFamily="34" charset="0"/>
              </a:rPr>
              <a:t>excavation</a:t>
            </a:r>
            <a:endParaRPr lang="da-DK" dirty="0" smtClean="0">
              <a:latin typeface="Arial Narrow" pitchFamily="34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1214414" y="5715016"/>
            <a:ext cx="285752" cy="28575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7929586" y="3571876"/>
            <a:ext cx="285752" cy="28575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4429124" y="1928802"/>
            <a:ext cx="285752" cy="28575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646546" y="1816714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1986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1492210" y="5593936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1987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8173652" y="3464201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360001" y="360000"/>
            <a:ext cx="3419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  <a:latin typeface="Arial Narrow" pitchFamily="34" charset="0"/>
              </a:rPr>
              <a:t>ASR 13 </a:t>
            </a:r>
          </a:p>
          <a:p>
            <a:endParaRPr lang="da-DK" dirty="0" smtClean="0">
              <a:latin typeface="Arial Narrow" pitchFamily="34" charset="0"/>
            </a:endParaRPr>
          </a:p>
          <a:p>
            <a:r>
              <a:rPr lang="da-DK" sz="2400" dirty="0" smtClean="0">
                <a:solidFill>
                  <a:schemeClr val="bg1"/>
                </a:solidFill>
                <a:latin typeface="Arial Narrow" pitchFamily="34" charset="0"/>
              </a:rPr>
              <a:t>Lindegården</a:t>
            </a:r>
          </a:p>
          <a:p>
            <a:endParaRPr lang="da-DK" sz="2400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da-DK" sz="2400" dirty="0" smtClean="0">
                <a:solidFill>
                  <a:schemeClr val="bg1"/>
                </a:solidFill>
                <a:latin typeface="Arial Narrow" pitchFamily="34" charset="0"/>
              </a:rPr>
              <a:t>The Viking Age </a:t>
            </a:r>
            <a:r>
              <a:rPr lang="da-DK" sz="2400" dirty="0" err="1" smtClean="0">
                <a:solidFill>
                  <a:schemeClr val="bg1"/>
                </a:solidFill>
                <a:latin typeface="Arial Narrow" pitchFamily="34" charset="0"/>
              </a:rPr>
              <a:t>cemetery</a:t>
            </a:r>
            <a:endParaRPr lang="da-DK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da-DK" sz="2400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da-DK" sz="2400" dirty="0" smtClean="0">
                <a:solidFill>
                  <a:schemeClr val="bg1"/>
                </a:solidFill>
                <a:latin typeface="Arial Narrow" pitchFamily="34" charset="0"/>
              </a:rPr>
              <a:t>82 graves </a:t>
            </a:r>
            <a:r>
              <a:rPr lang="da-DK" sz="2400" dirty="0" err="1" smtClean="0">
                <a:solidFill>
                  <a:schemeClr val="bg1"/>
                </a:solidFill>
                <a:latin typeface="Arial Narrow" pitchFamily="34" charset="0"/>
              </a:rPr>
              <a:t>excavated</a:t>
            </a:r>
            <a:r>
              <a:rPr lang="da-DK" sz="24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endParaRPr lang="da-DK" sz="2400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da-DK" sz="24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Billede 3" descr="Vikingeskeletter 05.10.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3103012" y="820915"/>
            <a:ext cx="6861906" cy="5220074"/>
          </a:xfrm>
          <a:prstGeom prst="rect">
            <a:avLst/>
          </a:prstGeom>
        </p:spPr>
      </p:pic>
      <p:cxnSp>
        <p:nvCxnSpPr>
          <p:cNvPr id="8" name="Lige pilforbindelse 7"/>
          <p:cNvCxnSpPr/>
          <p:nvPr/>
        </p:nvCxnSpPr>
        <p:spPr>
          <a:xfrm rot="900000" flipV="1">
            <a:off x="4821061" y="5133883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/>
        </p:nvSpPr>
        <p:spPr>
          <a:xfrm>
            <a:off x="4834394" y="4653136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latin typeface="Arial Narrow" pitchFamily="34" charset="0"/>
              </a:rPr>
              <a:t>N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707318" y="4797152"/>
            <a:ext cx="3217892" cy="1646238"/>
            <a:chOff x="428596" y="4429125"/>
            <a:chExt cx="3217892" cy="1646238"/>
          </a:xfrm>
        </p:grpSpPr>
        <p:pic>
          <p:nvPicPr>
            <p:cNvPr id="6" name="Billede 5" descr="ASR13x481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8596" y="4429125"/>
              <a:ext cx="1646237" cy="164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Billede 6" descr="ASR13x481a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000250" y="4429125"/>
              <a:ext cx="1646238" cy="164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kstboks 11"/>
          <p:cNvSpPr txBox="1">
            <a:spLocks noChangeArrowheads="1"/>
          </p:cNvSpPr>
          <p:nvPr/>
        </p:nvSpPr>
        <p:spPr bwMode="auto">
          <a:xfrm>
            <a:off x="683568" y="6448196"/>
            <a:ext cx="3429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600" dirty="0">
                <a:latin typeface="Arial Narrow" pitchFamily="34" charset="0"/>
              </a:rPr>
              <a:t>½ mønt. Knud d. Store, London, 1029-35. </a:t>
            </a:r>
          </a:p>
        </p:txBody>
      </p:sp>
      <p:cxnSp>
        <p:nvCxnSpPr>
          <p:cNvPr id="12" name="Lige pilforbindelse 11"/>
          <p:cNvCxnSpPr>
            <a:stCxn id="7" idx="3"/>
          </p:cNvCxnSpPr>
          <p:nvPr/>
        </p:nvCxnSpPr>
        <p:spPr bwMode="auto">
          <a:xfrm>
            <a:off x="3925210" y="5620271"/>
            <a:ext cx="3046804" cy="97708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kstboks 14"/>
          <p:cNvSpPr txBox="1"/>
          <p:nvPr/>
        </p:nvSpPr>
        <p:spPr>
          <a:xfrm>
            <a:off x="4835524" y="4724386"/>
            <a:ext cx="36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tx1"/>
                </a:solidFill>
                <a:latin typeface="Arial Narrow" pitchFamily="34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Vikingeskeletter 05.10.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6442192" y="367149"/>
            <a:ext cx="3068960" cy="2334657"/>
          </a:xfrm>
          <a:prstGeom prst="rect">
            <a:avLst/>
          </a:prstGeom>
        </p:spPr>
      </p:pic>
      <p:sp>
        <p:nvSpPr>
          <p:cNvPr id="44036" name="Ellipse 3"/>
          <p:cNvSpPr>
            <a:spLocks noChangeArrowheads="1"/>
          </p:cNvSpPr>
          <p:nvPr/>
        </p:nvSpPr>
        <p:spPr bwMode="auto">
          <a:xfrm>
            <a:off x="7215188" y="1214438"/>
            <a:ext cx="785812" cy="571500"/>
          </a:xfrm>
          <a:prstGeom prst="ellipse">
            <a:avLst/>
          </a:prstGeom>
          <a:noFill/>
          <a:ln w="984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da-DK"/>
          </a:p>
        </p:txBody>
      </p:sp>
      <p:sp>
        <p:nvSpPr>
          <p:cNvPr id="44037" name="Ellipse 4"/>
          <p:cNvSpPr>
            <a:spLocks noChangeArrowheads="1"/>
          </p:cNvSpPr>
          <p:nvPr/>
        </p:nvSpPr>
        <p:spPr bwMode="auto">
          <a:xfrm>
            <a:off x="7286625" y="1214438"/>
            <a:ext cx="714375" cy="571500"/>
          </a:xfrm>
          <a:prstGeom prst="ellipse">
            <a:avLst/>
          </a:prstGeom>
          <a:noFill/>
          <a:ln w="984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da-DK"/>
          </a:p>
        </p:txBody>
      </p:sp>
      <p:sp>
        <p:nvSpPr>
          <p:cNvPr id="44038" name="Ellipse 5"/>
          <p:cNvSpPr>
            <a:spLocks noChangeArrowheads="1"/>
          </p:cNvSpPr>
          <p:nvPr/>
        </p:nvSpPr>
        <p:spPr bwMode="auto">
          <a:xfrm>
            <a:off x="8028384" y="692696"/>
            <a:ext cx="642937" cy="649287"/>
          </a:xfrm>
          <a:prstGeom prst="ellipse">
            <a:avLst/>
          </a:prstGeom>
          <a:noFill/>
          <a:ln w="98425" algn="ctr">
            <a:solidFill>
              <a:srgbClr val="00B05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4039" name="Tekstboks 6"/>
          <p:cNvSpPr txBox="1">
            <a:spLocks noChangeArrowheads="1"/>
          </p:cNvSpPr>
          <p:nvPr/>
        </p:nvSpPr>
        <p:spPr bwMode="auto">
          <a:xfrm>
            <a:off x="360363" y="360363"/>
            <a:ext cx="62119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dirty="0">
                <a:latin typeface="Arial Narrow" pitchFamily="34" charset="0"/>
              </a:rPr>
              <a:t>K1132</a:t>
            </a:r>
          </a:p>
          <a:p>
            <a:endParaRPr lang="da-DK" dirty="0">
              <a:latin typeface="Arial Narrow" pitchFamily="34" charset="0"/>
            </a:endParaRPr>
          </a:p>
          <a:p>
            <a:r>
              <a:rPr lang="da-DK" dirty="0" err="1" smtClean="0">
                <a:latin typeface="Arial Narrow" pitchFamily="34" charset="0"/>
              </a:rPr>
              <a:t>Female</a:t>
            </a:r>
            <a:r>
              <a:rPr lang="da-DK" dirty="0" smtClean="0">
                <a:latin typeface="Arial Narrow" pitchFamily="34" charset="0"/>
              </a:rPr>
              <a:t>, Age 40-50 </a:t>
            </a:r>
            <a:r>
              <a:rPr lang="da-DK" dirty="0" err="1" smtClean="0">
                <a:latin typeface="Arial Narrow" pitchFamily="34" charset="0"/>
              </a:rPr>
              <a:t>years</a:t>
            </a:r>
            <a:r>
              <a:rPr lang="da-DK" dirty="0" smtClean="0">
                <a:latin typeface="Arial Narrow" pitchFamily="34" charset="0"/>
              </a:rPr>
              <a:t>, 155 cm. </a:t>
            </a:r>
            <a:r>
              <a:rPr lang="da-DK" dirty="0" err="1" smtClean="0">
                <a:latin typeface="Arial Narrow" pitchFamily="34" charset="0"/>
              </a:rPr>
              <a:t>buried</a:t>
            </a:r>
            <a:r>
              <a:rPr lang="da-DK" dirty="0" smtClean="0">
                <a:latin typeface="Arial Narrow" pitchFamily="34" charset="0"/>
              </a:rPr>
              <a:t> in </a:t>
            </a:r>
            <a:r>
              <a:rPr lang="da-DK" dirty="0" err="1" smtClean="0">
                <a:latin typeface="Arial Narrow" pitchFamily="34" charset="0"/>
              </a:rPr>
              <a:t>bow</a:t>
            </a:r>
            <a:r>
              <a:rPr lang="da-DK" dirty="0" smtClean="0">
                <a:latin typeface="Arial Narrow" pitchFamily="34" charset="0"/>
              </a:rPr>
              <a:t> of </a:t>
            </a:r>
            <a:r>
              <a:rPr lang="da-DK" dirty="0" err="1" smtClean="0">
                <a:latin typeface="Arial Narrow" pitchFamily="34" charset="0"/>
              </a:rPr>
              <a:t>logboat</a:t>
            </a:r>
            <a:endParaRPr lang="da-DK" dirty="0">
              <a:latin typeface="Arial Narrow" pitchFamily="34" charset="0"/>
            </a:endParaRPr>
          </a:p>
          <a:p>
            <a:endParaRPr lang="da-DK" dirty="0">
              <a:latin typeface="Arial Narrow" pitchFamily="34" charset="0"/>
            </a:endParaRPr>
          </a:p>
          <a:p>
            <a:r>
              <a:rPr lang="da-DK" sz="2000" dirty="0" smtClean="0">
                <a:latin typeface="Arial Narrow" pitchFamily="34" charset="0"/>
              </a:rPr>
              <a:t>14C:11. C.</a:t>
            </a:r>
            <a:endParaRPr lang="da-DK" sz="2000" dirty="0">
              <a:latin typeface="Arial Narrow" pitchFamily="34" charset="0"/>
            </a:endParaRPr>
          </a:p>
        </p:txBody>
      </p:sp>
      <p:pic>
        <p:nvPicPr>
          <p:cNvPr id="11" name="Billede 10" descr="k11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3147391"/>
            <a:ext cx="9144000" cy="3710609"/>
          </a:xfrm>
          <a:prstGeom prst="rect">
            <a:avLst/>
          </a:prstGeom>
        </p:spPr>
      </p:pic>
      <p:cxnSp>
        <p:nvCxnSpPr>
          <p:cNvPr id="13" name="Lige pilforbindelse 12"/>
          <p:cNvCxnSpPr/>
          <p:nvPr/>
        </p:nvCxnSpPr>
        <p:spPr bwMode="auto">
          <a:xfrm rot="5400000" flipH="1" flipV="1">
            <a:off x="8501884" y="3785396"/>
            <a:ext cx="714380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k11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142960"/>
            <a:ext cx="9144000" cy="571504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7" name="Billede 6" descr="Vikingeskeletter 05.10.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-367151" y="367152"/>
            <a:ext cx="3068960" cy="2334657"/>
          </a:xfrm>
          <a:prstGeom prst="rect">
            <a:avLst/>
          </a:prstGeom>
        </p:spPr>
      </p:pic>
      <p:sp>
        <p:nvSpPr>
          <p:cNvPr id="10" name="Ellipse 2"/>
          <p:cNvSpPr>
            <a:spLocks noChangeArrowheads="1"/>
          </p:cNvSpPr>
          <p:nvPr/>
        </p:nvSpPr>
        <p:spPr bwMode="auto">
          <a:xfrm>
            <a:off x="899592" y="536047"/>
            <a:ext cx="642937" cy="649287"/>
          </a:xfrm>
          <a:prstGeom prst="ellipse">
            <a:avLst/>
          </a:prstGeom>
          <a:noFill/>
          <a:ln w="98425" algn="ctr">
            <a:solidFill>
              <a:srgbClr val="00B05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1" name="Tekstboks 10"/>
          <p:cNvSpPr txBox="1"/>
          <p:nvPr/>
        </p:nvSpPr>
        <p:spPr>
          <a:xfrm>
            <a:off x="2786050" y="428604"/>
            <a:ext cx="610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K1133. Age 5-7 </a:t>
            </a:r>
            <a:r>
              <a:rPr lang="da-DK" dirty="0" err="1" smtClean="0">
                <a:latin typeface="Arial Narrow" pitchFamily="34" charset="0"/>
              </a:rPr>
              <a:t>years</a:t>
            </a:r>
            <a:r>
              <a:rPr lang="da-DK" dirty="0" smtClean="0">
                <a:latin typeface="Arial Narrow" pitchFamily="34" charset="0"/>
              </a:rPr>
              <a:t>, 115 cm. </a:t>
            </a:r>
            <a:r>
              <a:rPr lang="da-DK" dirty="0" err="1" smtClean="0">
                <a:latin typeface="Arial Narrow" pitchFamily="34" charset="0"/>
              </a:rPr>
              <a:t>Coffin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with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iron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nails</a:t>
            </a:r>
            <a:r>
              <a:rPr lang="da-DK" dirty="0" smtClean="0">
                <a:latin typeface="Arial Narrow" pitchFamily="34" charset="0"/>
              </a:rPr>
              <a:t>. </a:t>
            </a:r>
          </a:p>
        </p:txBody>
      </p:sp>
      <p:cxnSp>
        <p:nvCxnSpPr>
          <p:cNvPr id="12" name="Lige pilforbindelse 11"/>
          <p:cNvCxnSpPr/>
          <p:nvPr/>
        </p:nvCxnSpPr>
        <p:spPr bwMode="auto">
          <a:xfrm rot="5400000" flipH="1" flipV="1">
            <a:off x="8359008" y="1785132"/>
            <a:ext cx="714380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Billede 3" descr="ASR13 DB047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kstboks 4"/>
          <p:cNvSpPr txBox="1">
            <a:spLocks noChangeArrowheads="1"/>
          </p:cNvSpPr>
          <p:nvPr/>
        </p:nvSpPr>
        <p:spPr bwMode="auto">
          <a:xfrm>
            <a:off x="5000628" y="360000"/>
            <a:ext cx="37861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K1133</a:t>
            </a:r>
          </a:p>
          <a:p>
            <a:endParaRPr lang="da-DK" dirty="0" smtClean="0">
              <a:latin typeface="Arial Narrow" pitchFamily="34" charset="0"/>
            </a:endParaRPr>
          </a:p>
          <a:p>
            <a:r>
              <a:rPr lang="da-DK" dirty="0" smtClean="0">
                <a:latin typeface="Arial Narrow" pitchFamily="34" charset="0"/>
              </a:rPr>
              <a:t>7 </a:t>
            </a:r>
            <a:r>
              <a:rPr lang="da-DK" dirty="0" err="1" smtClean="0">
                <a:latin typeface="Arial Narrow" pitchFamily="34" charset="0"/>
              </a:rPr>
              <a:t>glass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beads</a:t>
            </a:r>
            <a:r>
              <a:rPr lang="da-DK" dirty="0" smtClean="0">
                <a:latin typeface="Arial Narrow" pitchFamily="34" charset="0"/>
              </a:rPr>
              <a:t>, an amber </a:t>
            </a:r>
            <a:r>
              <a:rPr lang="da-DK" dirty="0" err="1" smtClean="0">
                <a:latin typeface="Arial Narrow" pitchFamily="34" charset="0"/>
              </a:rPr>
              <a:t>bead</a:t>
            </a:r>
            <a:r>
              <a:rPr lang="da-DK" dirty="0" smtClean="0">
                <a:latin typeface="Arial Narrow" pitchFamily="34" charset="0"/>
              </a:rPr>
              <a:t> and </a:t>
            </a:r>
            <a:r>
              <a:rPr lang="da-DK" dirty="0" err="1" smtClean="0">
                <a:latin typeface="Arial Narrow" pitchFamily="34" charset="0"/>
              </a:rPr>
              <a:t>decomposed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silver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bead</a:t>
            </a:r>
            <a:r>
              <a:rPr lang="da-DK" dirty="0" smtClean="0">
                <a:latin typeface="Arial Narrow" pitchFamily="34" charset="0"/>
              </a:rPr>
              <a:t>. </a:t>
            </a:r>
            <a:r>
              <a:rPr lang="da-DK" dirty="0" err="1" smtClean="0">
                <a:latin typeface="Arial Narrow" pitchFamily="34" charset="0"/>
              </a:rPr>
              <a:t>Probably</a:t>
            </a:r>
            <a:r>
              <a:rPr lang="da-DK" dirty="0" smtClean="0">
                <a:latin typeface="Arial Narrow" pitchFamily="34" charset="0"/>
              </a:rPr>
              <a:t> 10. C. </a:t>
            </a:r>
          </a:p>
          <a:p>
            <a:endParaRPr lang="da-DK" dirty="0" smtClean="0">
              <a:latin typeface="Arial Narrow" pitchFamily="34" charset="0"/>
            </a:endParaRPr>
          </a:p>
          <a:p>
            <a:r>
              <a:rPr lang="da-DK" dirty="0" err="1" smtClean="0">
                <a:latin typeface="Arial Narrow" pitchFamily="34" charset="0"/>
              </a:rPr>
              <a:t>No</a:t>
            </a:r>
            <a:r>
              <a:rPr lang="da-DK" dirty="0" smtClean="0">
                <a:latin typeface="Arial Narrow" pitchFamily="34" charset="0"/>
              </a:rPr>
              <a:t> 14C</a:t>
            </a:r>
            <a:endParaRPr lang="da-DK" dirty="0">
              <a:latin typeface="Arial Narrow" pitchFamily="34" charset="0"/>
            </a:endParaRPr>
          </a:p>
        </p:txBody>
      </p:sp>
      <p:pic>
        <p:nvPicPr>
          <p:cNvPr id="31750" name="Billede 5" descr="ASR13 DB046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143248"/>
            <a:ext cx="2880000" cy="19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8" descr="ASR13x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5037622"/>
            <a:ext cx="2880000" cy="182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ibeiEurop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e 21"/>
          <p:cNvGrpSpPr/>
          <p:nvPr/>
        </p:nvGrpSpPr>
        <p:grpSpPr>
          <a:xfrm>
            <a:off x="4506686" y="4795851"/>
            <a:ext cx="2403337" cy="2101807"/>
            <a:chOff x="4506686" y="4795851"/>
            <a:chExt cx="2403337" cy="2101807"/>
          </a:xfrm>
        </p:grpSpPr>
        <p:sp>
          <p:nvSpPr>
            <p:cNvPr id="20" name="Kombinationstegning 19"/>
            <p:cNvSpPr/>
            <p:nvPr/>
          </p:nvSpPr>
          <p:spPr bwMode="auto">
            <a:xfrm>
              <a:off x="4506686" y="4795851"/>
              <a:ext cx="1620681" cy="1614997"/>
            </a:xfrm>
            <a:custGeom>
              <a:avLst/>
              <a:gdLst>
                <a:gd name="connsiteX0" fmla="*/ 0 w 1620681"/>
                <a:gd name="connsiteY0" fmla="*/ 12285 h 1614997"/>
                <a:gd name="connsiteX1" fmla="*/ 30145 w 1620681"/>
                <a:gd name="connsiteY1" fmla="*/ 2237 h 1614997"/>
                <a:gd name="connsiteX2" fmla="*/ 70338 w 1620681"/>
                <a:gd name="connsiteY2" fmla="*/ 17309 h 1614997"/>
                <a:gd name="connsiteX3" fmla="*/ 85411 w 1620681"/>
                <a:gd name="connsiteY3" fmla="*/ 22334 h 1614997"/>
                <a:gd name="connsiteX4" fmla="*/ 100483 w 1620681"/>
                <a:gd name="connsiteY4" fmla="*/ 32382 h 1614997"/>
                <a:gd name="connsiteX5" fmla="*/ 165798 w 1620681"/>
                <a:gd name="connsiteY5" fmla="*/ 42430 h 1614997"/>
                <a:gd name="connsiteX6" fmla="*/ 185894 w 1620681"/>
                <a:gd name="connsiteY6" fmla="*/ 52479 h 1614997"/>
                <a:gd name="connsiteX7" fmla="*/ 231112 w 1620681"/>
                <a:gd name="connsiteY7" fmla="*/ 77600 h 1614997"/>
                <a:gd name="connsiteX8" fmla="*/ 241160 w 1620681"/>
                <a:gd name="connsiteY8" fmla="*/ 92672 h 1614997"/>
                <a:gd name="connsiteX9" fmla="*/ 246184 w 1620681"/>
                <a:gd name="connsiteY9" fmla="*/ 107745 h 1614997"/>
                <a:gd name="connsiteX10" fmla="*/ 251209 w 1620681"/>
                <a:gd name="connsiteY10" fmla="*/ 127841 h 1614997"/>
                <a:gd name="connsiteX11" fmla="*/ 261257 w 1620681"/>
                <a:gd name="connsiteY11" fmla="*/ 137890 h 1614997"/>
                <a:gd name="connsiteX12" fmla="*/ 266281 w 1620681"/>
                <a:gd name="connsiteY12" fmla="*/ 168035 h 1614997"/>
                <a:gd name="connsiteX13" fmla="*/ 301450 w 1620681"/>
                <a:gd name="connsiteY13" fmla="*/ 208228 h 1614997"/>
                <a:gd name="connsiteX14" fmla="*/ 306474 w 1620681"/>
                <a:gd name="connsiteY14" fmla="*/ 223301 h 1614997"/>
                <a:gd name="connsiteX15" fmla="*/ 336619 w 1620681"/>
                <a:gd name="connsiteY15" fmla="*/ 228325 h 1614997"/>
                <a:gd name="connsiteX16" fmla="*/ 366765 w 1620681"/>
                <a:gd name="connsiteY16" fmla="*/ 253446 h 1614997"/>
                <a:gd name="connsiteX17" fmla="*/ 386861 w 1620681"/>
                <a:gd name="connsiteY17" fmla="*/ 258470 h 1614997"/>
                <a:gd name="connsiteX18" fmla="*/ 401934 w 1620681"/>
                <a:gd name="connsiteY18" fmla="*/ 268518 h 1614997"/>
                <a:gd name="connsiteX19" fmla="*/ 437103 w 1620681"/>
                <a:gd name="connsiteY19" fmla="*/ 278567 h 1614997"/>
                <a:gd name="connsiteX20" fmla="*/ 452176 w 1620681"/>
                <a:gd name="connsiteY20" fmla="*/ 283591 h 1614997"/>
                <a:gd name="connsiteX21" fmla="*/ 497393 w 1620681"/>
                <a:gd name="connsiteY21" fmla="*/ 293639 h 1614997"/>
                <a:gd name="connsiteX22" fmla="*/ 517490 w 1620681"/>
                <a:gd name="connsiteY22" fmla="*/ 303687 h 1614997"/>
                <a:gd name="connsiteX23" fmla="*/ 572756 w 1620681"/>
                <a:gd name="connsiteY23" fmla="*/ 318760 h 1614997"/>
                <a:gd name="connsiteX24" fmla="*/ 587828 w 1620681"/>
                <a:gd name="connsiteY24" fmla="*/ 313736 h 1614997"/>
                <a:gd name="connsiteX25" fmla="*/ 597877 w 1620681"/>
                <a:gd name="connsiteY25" fmla="*/ 323784 h 1614997"/>
                <a:gd name="connsiteX26" fmla="*/ 617973 w 1620681"/>
                <a:gd name="connsiteY26" fmla="*/ 328808 h 1614997"/>
                <a:gd name="connsiteX27" fmla="*/ 633046 w 1620681"/>
                <a:gd name="connsiteY27" fmla="*/ 338857 h 1614997"/>
                <a:gd name="connsiteX28" fmla="*/ 658167 w 1620681"/>
                <a:gd name="connsiteY28" fmla="*/ 343881 h 1614997"/>
                <a:gd name="connsiteX29" fmla="*/ 703384 w 1620681"/>
                <a:gd name="connsiteY29" fmla="*/ 374026 h 1614997"/>
                <a:gd name="connsiteX30" fmla="*/ 723481 w 1620681"/>
                <a:gd name="connsiteY30" fmla="*/ 389098 h 1614997"/>
                <a:gd name="connsiteX31" fmla="*/ 733529 w 1620681"/>
                <a:gd name="connsiteY31" fmla="*/ 404171 h 1614997"/>
                <a:gd name="connsiteX32" fmla="*/ 753626 w 1620681"/>
                <a:gd name="connsiteY32" fmla="*/ 409195 h 1614997"/>
                <a:gd name="connsiteX33" fmla="*/ 798844 w 1620681"/>
                <a:gd name="connsiteY33" fmla="*/ 429292 h 1614997"/>
                <a:gd name="connsiteX34" fmla="*/ 828989 w 1620681"/>
                <a:gd name="connsiteY34" fmla="*/ 439340 h 1614997"/>
                <a:gd name="connsiteX35" fmla="*/ 839037 w 1620681"/>
                <a:gd name="connsiteY35" fmla="*/ 449389 h 1614997"/>
                <a:gd name="connsiteX36" fmla="*/ 879230 w 1620681"/>
                <a:gd name="connsiteY36" fmla="*/ 464461 h 1614997"/>
                <a:gd name="connsiteX37" fmla="*/ 899327 w 1620681"/>
                <a:gd name="connsiteY37" fmla="*/ 484558 h 1614997"/>
                <a:gd name="connsiteX38" fmla="*/ 949569 w 1620681"/>
                <a:gd name="connsiteY38" fmla="*/ 499630 h 1614997"/>
                <a:gd name="connsiteX39" fmla="*/ 984738 w 1620681"/>
                <a:gd name="connsiteY39" fmla="*/ 524751 h 1614997"/>
                <a:gd name="connsiteX40" fmla="*/ 994787 w 1620681"/>
                <a:gd name="connsiteY40" fmla="*/ 534800 h 1614997"/>
                <a:gd name="connsiteX41" fmla="*/ 1060101 w 1620681"/>
                <a:gd name="connsiteY41" fmla="*/ 544848 h 1614997"/>
                <a:gd name="connsiteX42" fmla="*/ 1080198 w 1620681"/>
                <a:gd name="connsiteY42" fmla="*/ 574993 h 1614997"/>
                <a:gd name="connsiteX43" fmla="*/ 1110343 w 1620681"/>
                <a:gd name="connsiteY43" fmla="*/ 595090 h 1614997"/>
                <a:gd name="connsiteX44" fmla="*/ 1115367 w 1620681"/>
                <a:gd name="connsiteY44" fmla="*/ 625235 h 1614997"/>
                <a:gd name="connsiteX45" fmla="*/ 1125415 w 1620681"/>
                <a:gd name="connsiteY45" fmla="*/ 640307 h 1614997"/>
                <a:gd name="connsiteX46" fmla="*/ 1140488 w 1620681"/>
                <a:gd name="connsiteY46" fmla="*/ 695573 h 1614997"/>
                <a:gd name="connsiteX47" fmla="*/ 1150536 w 1620681"/>
                <a:gd name="connsiteY47" fmla="*/ 796057 h 1614997"/>
                <a:gd name="connsiteX48" fmla="*/ 1155560 w 1620681"/>
                <a:gd name="connsiteY48" fmla="*/ 816153 h 1614997"/>
                <a:gd name="connsiteX49" fmla="*/ 1165609 w 1620681"/>
                <a:gd name="connsiteY49" fmla="*/ 831226 h 1614997"/>
                <a:gd name="connsiteX50" fmla="*/ 1190729 w 1620681"/>
                <a:gd name="connsiteY50" fmla="*/ 876444 h 1614997"/>
                <a:gd name="connsiteX51" fmla="*/ 1225899 w 1620681"/>
                <a:gd name="connsiteY51" fmla="*/ 911613 h 1614997"/>
                <a:gd name="connsiteX52" fmla="*/ 1230923 w 1620681"/>
                <a:gd name="connsiteY52" fmla="*/ 926685 h 1614997"/>
                <a:gd name="connsiteX53" fmla="*/ 1256044 w 1620681"/>
                <a:gd name="connsiteY53" fmla="*/ 941758 h 1614997"/>
                <a:gd name="connsiteX54" fmla="*/ 1276140 w 1620681"/>
                <a:gd name="connsiteY54" fmla="*/ 971903 h 1614997"/>
                <a:gd name="connsiteX55" fmla="*/ 1286189 w 1620681"/>
                <a:gd name="connsiteY55" fmla="*/ 981951 h 1614997"/>
                <a:gd name="connsiteX56" fmla="*/ 1311310 w 1620681"/>
                <a:gd name="connsiteY56" fmla="*/ 1002048 h 1614997"/>
                <a:gd name="connsiteX57" fmla="*/ 1326382 w 1620681"/>
                <a:gd name="connsiteY57" fmla="*/ 1022145 h 1614997"/>
                <a:gd name="connsiteX58" fmla="*/ 1351503 w 1620681"/>
                <a:gd name="connsiteY58" fmla="*/ 1047265 h 1614997"/>
                <a:gd name="connsiteX59" fmla="*/ 1401745 w 1620681"/>
                <a:gd name="connsiteY59" fmla="*/ 1062338 h 1614997"/>
                <a:gd name="connsiteX60" fmla="*/ 1416817 w 1620681"/>
                <a:gd name="connsiteY60" fmla="*/ 1067362 h 1614997"/>
                <a:gd name="connsiteX61" fmla="*/ 1431890 w 1620681"/>
                <a:gd name="connsiteY61" fmla="*/ 1077411 h 1614997"/>
                <a:gd name="connsiteX62" fmla="*/ 1441938 w 1620681"/>
                <a:gd name="connsiteY62" fmla="*/ 1092483 h 1614997"/>
                <a:gd name="connsiteX63" fmla="*/ 1451987 w 1620681"/>
                <a:gd name="connsiteY63" fmla="*/ 1102531 h 1614997"/>
                <a:gd name="connsiteX64" fmla="*/ 1462035 w 1620681"/>
                <a:gd name="connsiteY64" fmla="*/ 1132676 h 1614997"/>
                <a:gd name="connsiteX65" fmla="*/ 1441938 w 1620681"/>
                <a:gd name="connsiteY65" fmla="*/ 1152773 h 1614997"/>
                <a:gd name="connsiteX66" fmla="*/ 1446962 w 1620681"/>
                <a:gd name="connsiteY66" fmla="*/ 1233160 h 1614997"/>
                <a:gd name="connsiteX67" fmla="*/ 1457011 w 1620681"/>
                <a:gd name="connsiteY67" fmla="*/ 1243208 h 1614997"/>
                <a:gd name="connsiteX68" fmla="*/ 1467059 w 1620681"/>
                <a:gd name="connsiteY68" fmla="*/ 1258281 h 1614997"/>
                <a:gd name="connsiteX69" fmla="*/ 1482132 w 1620681"/>
                <a:gd name="connsiteY69" fmla="*/ 1328619 h 1614997"/>
                <a:gd name="connsiteX70" fmla="*/ 1487156 w 1620681"/>
                <a:gd name="connsiteY70" fmla="*/ 1368813 h 1614997"/>
                <a:gd name="connsiteX71" fmla="*/ 1497204 w 1620681"/>
                <a:gd name="connsiteY71" fmla="*/ 1398958 h 1614997"/>
                <a:gd name="connsiteX72" fmla="*/ 1502228 w 1620681"/>
                <a:gd name="connsiteY72" fmla="*/ 1414030 h 1614997"/>
                <a:gd name="connsiteX73" fmla="*/ 1512277 w 1620681"/>
                <a:gd name="connsiteY73" fmla="*/ 1454224 h 1614997"/>
                <a:gd name="connsiteX74" fmla="*/ 1517301 w 1620681"/>
                <a:gd name="connsiteY74" fmla="*/ 1474320 h 1614997"/>
                <a:gd name="connsiteX75" fmla="*/ 1522325 w 1620681"/>
                <a:gd name="connsiteY75" fmla="*/ 1489393 h 1614997"/>
                <a:gd name="connsiteX76" fmla="*/ 1527349 w 1620681"/>
                <a:gd name="connsiteY76" fmla="*/ 1514514 h 1614997"/>
                <a:gd name="connsiteX77" fmla="*/ 1542422 w 1620681"/>
                <a:gd name="connsiteY77" fmla="*/ 1519538 h 1614997"/>
                <a:gd name="connsiteX78" fmla="*/ 1582615 w 1620681"/>
                <a:gd name="connsiteY78" fmla="*/ 1564756 h 1614997"/>
                <a:gd name="connsiteX79" fmla="*/ 1602712 w 1620681"/>
                <a:gd name="connsiteY79" fmla="*/ 1569780 h 1614997"/>
                <a:gd name="connsiteX80" fmla="*/ 1617784 w 1620681"/>
                <a:gd name="connsiteY80" fmla="*/ 1609973 h 1614997"/>
                <a:gd name="connsiteX81" fmla="*/ 1607736 w 1620681"/>
                <a:gd name="connsiteY81" fmla="*/ 1614997 h 161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20681" h="1614997">
                  <a:moveTo>
                    <a:pt x="0" y="12285"/>
                  </a:moveTo>
                  <a:cubicBezTo>
                    <a:pt x="10048" y="8936"/>
                    <a:pt x="19597" y="3196"/>
                    <a:pt x="30145" y="2237"/>
                  </a:cubicBezTo>
                  <a:cubicBezTo>
                    <a:pt x="54751" y="0"/>
                    <a:pt x="52711" y="8495"/>
                    <a:pt x="70338" y="17309"/>
                  </a:cubicBezTo>
                  <a:cubicBezTo>
                    <a:pt x="75075" y="19678"/>
                    <a:pt x="80674" y="19965"/>
                    <a:pt x="85411" y="22334"/>
                  </a:cubicBezTo>
                  <a:cubicBezTo>
                    <a:pt x="90812" y="25034"/>
                    <a:pt x="94933" y="30004"/>
                    <a:pt x="100483" y="32382"/>
                  </a:cubicBezTo>
                  <a:cubicBezTo>
                    <a:pt x="115712" y="38908"/>
                    <a:pt x="156722" y="41422"/>
                    <a:pt x="165798" y="42430"/>
                  </a:cubicBezTo>
                  <a:cubicBezTo>
                    <a:pt x="172497" y="45780"/>
                    <a:pt x="179472" y="48626"/>
                    <a:pt x="185894" y="52479"/>
                  </a:cubicBezTo>
                  <a:cubicBezTo>
                    <a:pt x="229081" y="78392"/>
                    <a:pt x="200795" y="67493"/>
                    <a:pt x="231112" y="77600"/>
                  </a:cubicBezTo>
                  <a:cubicBezTo>
                    <a:pt x="234461" y="82624"/>
                    <a:pt x="238460" y="87271"/>
                    <a:pt x="241160" y="92672"/>
                  </a:cubicBezTo>
                  <a:cubicBezTo>
                    <a:pt x="243528" y="97409"/>
                    <a:pt x="244729" y="102653"/>
                    <a:pt x="246184" y="107745"/>
                  </a:cubicBezTo>
                  <a:cubicBezTo>
                    <a:pt x="248081" y="114384"/>
                    <a:pt x="248121" y="121665"/>
                    <a:pt x="251209" y="127841"/>
                  </a:cubicBezTo>
                  <a:cubicBezTo>
                    <a:pt x="253327" y="132078"/>
                    <a:pt x="257908" y="134540"/>
                    <a:pt x="261257" y="137890"/>
                  </a:cubicBezTo>
                  <a:cubicBezTo>
                    <a:pt x="262932" y="147938"/>
                    <a:pt x="262066" y="158761"/>
                    <a:pt x="266281" y="168035"/>
                  </a:cubicBezTo>
                  <a:cubicBezTo>
                    <a:pt x="271392" y="179280"/>
                    <a:pt x="291665" y="198443"/>
                    <a:pt x="301450" y="208228"/>
                  </a:cubicBezTo>
                  <a:cubicBezTo>
                    <a:pt x="303125" y="213252"/>
                    <a:pt x="301876" y="220673"/>
                    <a:pt x="306474" y="223301"/>
                  </a:cubicBezTo>
                  <a:cubicBezTo>
                    <a:pt x="315319" y="228355"/>
                    <a:pt x="326955" y="225104"/>
                    <a:pt x="336619" y="228325"/>
                  </a:cubicBezTo>
                  <a:cubicBezTo>
                    <a:pt x="357815" y="235390"/>
                    <a:pt x="347174" y="242251"/>
                    <a:pt x="366765" y="253446"/>
                  </a:cubicBezTo>
                  <a:cubicBezTo>
                    <a:pt x="372760" y="256872"/>
                    <a:pt x="380162" y="256795"/>
                    <a:pt x="386861" y="258470"/>
                  </a:cubicBezTo>
                  <a:cubicBezTo>
                    <a:pt x="391885" y="261819"/>
                    <a:pt x="396533" y="265818"/>
                    <a:pt x="401934" y="268518"/>
                  </a:cubicBezTo>
                  <a:cubicBezTo>
                    <a:pt x="409962" y="272532"/>
                    <a:pt x="429595" y="276422"/>
                    <a:pt x="437103" y="278567"/>
                  </a:cubicBezTo>
                  <a:cubicBezTo>
                    <a:pt x="442195" y="280022"/>
                    <a:pt x="447084" y="282136"/>
                    <a:pt x="452176" y="283591"/>
                  </a:cubicBezTo>
                  <a:cubicBezTo>
                    <a:pt x="468734" y="288322"/>
                    <a:pt x="480123" y="290185"/>
                    <a:pt x="497393" y="293639"/>
                  </a:cubicBezTo>
                  <a:cubicBezTo>
                    <a:pt x="504092" y="296988"/>
                    <a:pt x="510316" y="301535"/>
                    <a:pt x="517490" y="303687"/>
                  </a:cubicBezTo>
                  <a:cubicBezTo>
                    <a:pt x="608590" y="331018"/>
                    <a:pt x="492088" y="286494"/>
                    <a:pt x="572756" y="318760"/>
                  </a:cubicBezTo>
                  <a:cubicBezTo>
                    <a:pt x="577780" y="317085"/>
                    <a:pt x="582635" y="312697"/>
                    <a:pt x="587828" y="313736"/>
                  </a:cubicBezTo>
                  <a:cubicBezTo>
                    <a:pt x="592473" y="314665"/>
                    <a:pt x="593640" y="321666"/>
                    <a:pt x="597877" y="323784"/>
                  </a:cubicBezTo>
                  <a:cubicBezTo>
                    <a:pt x="604053" y="326872"/>
                    <a:pt x="611274" y="327133"/>
                    <a:pt x="617973" y="328808"/>
                  </a:cubicBezTo>
                  <a:cubicBezTo>
                    <a:pt x="622997" y="332158"/>
                    <a:pt x="627392" y="336737"/>
                    <a:pt x="633046" y="338857"/>
                  </a:cubicBezTo>
                  <a:cubicBezTo>
                    <a:pt x="641042" y="341855"/>
                    <a:pt x="650844" y="339487"/>
                    <a:pt x="658167" y="343881"/>
                  </a:cubicBezTo>
                  <a:cubicBezTo>
                    <a:pt x="722461" y="382457"/>
                    <a:pt x="651806" y="361131"/>
                    <a:pt x="703384" y="374026"/>
                  </a:cubicBezTo>
                  <a:cubicBezTo>
                    <a:pt x="710083" y="379050"/>
                    <a:pt x="717560" y="383177"/>
                    <a:pt x="723481" y="389098"/>
                  </a:cubicBezTo>
                  <a:cubicBezTo>
                    <a:pt x="727751" y="393368"/>
                    <a:pt x="728505" y="400821"/>
                    <a:pt x="733529" y="404171"/>
                  </a:cubicBezTo>
                  <a:cubicBezTo>
                    <a:pt x="739274" y="408001"/>
                    <a:pt x="746927" y="407520"/>
                    <a:pt x="753626" y="409195"/>
                  </a:cubicBezTo>
                  <a:cubicBezTo>
                    <a:pt x="774689" y="419727"/>
                    <a:pt x="775319" y="420738"/>
                    <a:pt x="798844" y="429292"/>
                  </a:cubicBezTo>
                  <a:cubicBezTo>
                    <a:pt x="808798" y="432912"/>
                    <a:pt x="828989" y="439340"/>
                    <a:pt x="828989" y="439340"/>
                  </a:cubicBezTo>
                  <a:cubicBezTo>
                    <a:pt x="832338" y="442690"/>
                    <a:pt x="835096" y="446761"/>
                    <a:pt x="839037" y="449389"/>
                  </a:cubicBezTo>
                  <a:cubicBezTo>
                    <a:pt x="854799" y="459897"/>
                    <a:pt x="861558" y="460043"/>
                    <a:pt x="879230" y="464461"/>
                  </a:cubicBezTo>
                  <a:cubicBezTo>
                    <a:pt x="885929" y="471160"/>
                    <a:pt x="890339" y="481562"/>
                    <a:pt x="899327" y="484558"/>
                  </a:cubicBezTo>
                  <a:cubicBezTo>
                    <a:pt x="936023" y="496790"/>
                    <a:pt x="919196" y="492037"/>
                    <a:pt x="949569" y="499630"/>
                  </a:cubicBezTo>
                  <a:cubicBezTo>
                    <a:pt x="973411" y="523472"/>
                    <a:pt x="960678" y="516731"/>
                    <a:pt x="984738" y="524751"/>
                  </a:cubicBezTo>
                  <a:cubicBezTo>
                    <a:pt x="988088" y="528101"/>
                    <a:pt x="990550" y="532681"/>
                    <a:pt x="994787" y="534800"/>
                  </a:cubicBezTo>
                  <a:cubicBezTo>
                    <a:pt x="1007218" y="541016"/>
                    <a:pt x="1057169" y="544522"/>
                    <a:pt x="1060101" y="544848"/>
                  </a:cubicBezTo>
                  <a:cubicBezTo>
                    <a:pt x="1066800" y="554896"/>
                    <a:pt x="1069396" y="569592"/>
                    <a:pt x="1080198" y="574993"/>
                  </a:cubicBezTo>
                  <a:cubicBezTo>
                    <a:pt x="1104531" y="587160"/>
                    <a:pt x="1094998" y="579745"/>
                    <a:pt x="1110343" y="595090"/>
                  </a:cubicBezTo>
                  <a:cubicBezTo>
                    <a:pt x="1112018" y="605138"/>
                    <a:pt x="1112146" y="615571"/>
                    <a:pt x="1115367" y="625235"/>
                  </a:cubicBezTo>
                  <a:cubicBezTo>
                    <a:pt x="1117276" y="630963"/>
                    <a:pt x="1122963" y="634789"/>
                    <a:pt x="1125415" y="640307"/>
                  </a:cubicBezTo>
                  <a:cubicBezTo>
                    <a:pt x="1134685" y="661165"/>
                    <a:pt x="1136190" y="674085"/>
                    <a:pt x="1140488" y="695573"/>
                  </a:cubicBezTo>
                  <a:cubicBezTo>
                    <a:pt x="1148623" y="833872"/>
                    <a:pt x="1135974" y="745088"/>
                    <a:pt x="1150536" y="796057"/>
                  </a:cubicBezTo>
                  <a:cubicBezTo>
                    <a:pt x="1152433" y="802696"/>
                    <a:pt x="1152840" y="809806"/>
                    <a:pt x="1155560" y="816153"/>
                  </a:cubicBezTo>
                  <a:cubicBezTo>
                    <a:pt x="1157939" y="821703"/>
                    <a:pt x="1162259" y="826202"/>
                    <a:pt x="1165609" y="831226"/>
                  </a:cubicBezTo>
                  <a:cubicBezTo>
                    <a:pt x="1183508" y="884925"/>
                    <a:pt x="1164408" y="842602"/>
                    <a:pt x="1190729" y="876444"/>
                  </a:cubicBezTo>
                  <a:cubicBezTo>
                    <a:pt x="1218945" y="912723"/>
                    <a:pt x="1197097" y="902013"/>
                    <a:pt x="1225899" y="911613"/>
                  </a:cubicBezTo>
                  <a:cubicBezTo>
                    <a:pt x="1227574" y="916637"/>
                    <a:pt x="1227178" y="922940"/>
                    <a:pt x="1230923" y="926685"/>
                  </a:cubicBezTo>
                  <a:cubicBezTo>
                    <a:pt x="1274198" y="969960"/>
                    <a:pt x="1221042" y="895088"/>
                    <a:pt x="1256044" y="941758"/>
                  </a:cubicBezTo>
                  <a:cubicBezTo>
                    <a:pt x="1263290" y="951419"/>
                    <a:pt x="1267600" y="963364"/>
                    <a:pt x="1276140" y="971903"/>
                  </a:cubicBezTo>
                  <a:cubicBezTo>
                    <a:pt x="1279490" y="975252"/>
                    <a:pt x="1282490" y="978992"/>
                    <a:pt x="1286189" y="981951"/>
                  </a:cubicBezTo>
                  <a:cubicBezTo>
                    <a:pt x="1302407" y="994925"/>
                    <a:pt x="1299184" y="987497"/>
                    <a:pt x="1311310" y="1002048"/>
                  </a:cubicBezTo>
                  <a:cubicBezTo>
                    <a:pt x="1316671" y="1008481"/>
                    <a:pt x="1321515" y="1015331"/>
                    <a:pt x="1326382" y="1022145"/>
                  </a:cubicBezTo>
                  <a:cubicBezTo>
                    <a:pt x="1336509" y="1036323"/>
                    <a:pt x="1334677" y="1039787"/>
                    <a:pt x="1351503" y="1047265"/>
                  </a:cubicBezTo>
                  <a:cubicBezTo>
                    <a:pt x="1373001" y="1056820"/>
                    <a:pt x="1381280" y="1056491"/>
                    <a:pt x="1401745" y="1062338"/>
                  </a:cubicBezTo>
                  <a:cubicBezTo>
                    <a:pt x="1406837" y="1063793"/>
                    <a:pt x="1411793" y="1065687"/>
                    <a:pt x="1416817" y="1067362"/>
                  </a:cubicBezTo>
                  <a:cubicBezTo>
                    <a:pt x="1421841" y="1070712"/>
                    <a:pt x="1427620" y="1073141"/>
                    <a:pt x="1431890" y="1077411"/>
                  </a:cubicBezTo>
                  <a:cubicBezTo>
                    <a:pt x="1436160" y="1081681"/>
                    <a:pt x="1438166" y="1087768"/>
                    <a:pt x="1441938" y="1092483"/>
                  </a:cubicBezTo>
                  <a:cubicBezTo>
                    <a:pt x="1444897" y="1096182"/>
                    <a:pt x="1448637" y="1099182"/>
                    <a:pt x="1451987" y="1102531"/>
                  </a:cubicBezTo>
                  <a:cubicBezTo>
                    <a:pt x="1455336" y="1112579"/>
                    <a:pt x="1469525" y="1125186"/>
                    <a:pt x="1462035" y="1132676"/>
                  </a:cubicBezTo>
                  <a:lnTo>
                    <a:pt x="1441938" y="1152773"/>
                  </a:lnTo>
                  <a:cubicBezTo>
                    <a:pt x="1443613" y="1179569"/>
                    <a:pt x="1442548" y="1206677"/>
                    <a:pt x="1446962" y="1233160"/>
                  </a:cubicBezTo>
                  <a:cubicBezTo>
                    <a:pt x="1447741" y="1237832"/>
                    <a:pt x="1454052" y="1239509"/>
                    <a:pt x="1457011" y="1243208"/>
                  </a:cubicBezTo>
                  <a:cubicBezTo>
                    <a:pt x="1460783" y="1247923"/>
                    <a:pt x="1463710" y="1253257"/>
                    <a:pt x="1467059" y="1258281"/>
                  </a:cubicBezTo>
                  <a:cubicBezTo>
                    <a:pt x="1476278" y="1295159"/>
                    <a:pt x="1477270" y="1294587"/>
                    <a:pt x="1482132" y="1328619"/>
                  </a:cubicBezTo>
                  <a:cubicBezTo>
                    <a:pt x="1484042" y="1341986"/>
                    <a:pt x="1484327" y="1355610"/>
                    <a:pt x="1487156" y="1368813"/>
                  </a:cubicBezTo>
                  <a:cubicBezTo>
                    <a:pt x="1489375" y="1379170"/>
                    <a:pt x="1493855" y="1388910"/>
                    <a:pt x="1497204" y="1398958"/>
                  </a:cubicBezTo>
                  <a:cubicBezTo>
                    <a:pt x="1498879" y="1403982"/>
                    <a:pt x="1501189" y="1408837"/>
                    <a:pt x="1502228" y="1414030"/>
                  </a:cubicBezTo>
                  <a:cubicBezTo>
                    <a:pt x="1512443" y="1465107"/>
                    <a:pt x="1501976" y="1418173"/>
                    <a:pt x="1512277" y="1454224"/>
                  </a:cubicBezTo>
                  <a:cubicBezTo>
                    <a:pt x="1514174" y="1460863"/>
                    <a:pt x="1515404" y="1467681"/>
                    <a:pt x="1517301" y="1474320"/>
                  </a:cubicBezTo>
                  <a:cubicBezTo>
                    <a:pt x="1518756" y="1479412"/>
                    <a:pt x="1521041" y="1484255"/>
                    <a:pt x="1522325" y="1489393"/>
                  </a:cubicBezTo>
                  <a:cubicBezTo>
                    <a:pt x="1524396" y="1497678"/>
                    <a:pt x="1522612" y="1507409"/>
                    <a:pt x="1527349" y="1514514"/>
                  </a:cubicBezTo>
                  <a:cubicBezTo>
                    <a:pt x="1530287" y="1518921"/>
                    <a:pt x="1537398" y="1517863"/>
                    <a:pt x="1542422" y="1519538"/>
                  </a:cubicBezTo>
                  <a:cubicBezTo>
                    <a:pt x="1551579" y="1533274"/>
                    <a:pt x="1568848" y="1561314"/>
                    <a:pt x="1582615" y="1564756"/>
                  </a:cubicBezTo>
                  <a:lnTo>
                    <a:pt x="1602712" y="1569780"/>
                  </a:lnTo>
                  <a:cubicBezTo>
                    <a:pt x="1611059" y="1582300"/>
                    <a:pt x="1620681" y="1592589"/>
                    <a:pt x="1617784" y="1609973"/>
                  </a:cubicBezTo>
                  <a:cubicBezTo>
                    <a:pt x="1617168" y="1613667"/>
                    <a:pt x="1611085" y="1613322"/>
                    <a:pt x="1607736" y="1614997"/>
                  </a:cubicBezTo>
                </a:path>
              </a:pathLst>
            </a:cu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21" name="Kombinationstegning 20"/>
            <p:cNvSpPr/>
            <p:nvPr/>
          </p:nvSpPr>
          <p:spPr bwMode="auto">
            <a:xfrm>
              <a:off x="6134100" y="6438900"/>
              <a:ext cx="775923" cy="458758"/>
            </a:xfrm>
            <a:custGeom>
              <a:avLst/>
              <a:gdLst>
                <a:gd name="connsiteX0" fmla="*/ 0 w 775923"/>
                <a:gd name="connsiteY0" fmla="*/ 0 h 458758"/>
                <a:gd name="connsiteX1" fmla="*/ 76200 w 775923"/>
                <a:gd name="connsiteY1" fmla="*/ 19050 h 458758"/>
                <a:gd name="connsiteX2" fmla="*/ 104775 w 775923"/>
                <a:gd name="connsiteY2" fmla="*/ 38100 h 458758"/>
                <a:gd name="connsiteX3" fmla="*/ 133350 w 775923"/>
                <a:gd name="connsiteY3" fmla="*/ 47625 h 458758"/>
                <a:gd name="connsiteX4" fmla="*/ 238125 w 775923"/>
                <a:gd name="connsiteY4" fmla="*/ 85725 h 458758"/>
                <a:gd name="connsiteX5" fmla="*/ 314325 w 775923"/>
                <a:gd name="connsiteY5" fmla="*/ 104775 h 458758"/>
                <a:gd name="connsiteX6" fmla="*/ 438150 w 775923"/>
                <a:gd name="connsiteY6" fmla="*/ 123825 h 458758"/>
                <a:gd name="connsiteX7" fmla="*/ 466725 w 775923"/>
                <a:gd name="connsiteY7" fmla="*/ 133350 h 458758"/>
                <a:gd name="connsiteX8" fmla="*/ 542925 w 775923"/>
                <a:gd name="connsiteY8" fmla="*/ 219075 h 458758"/>
                <a:gd name="connsiteX9" fmla="*/ 561975 w 775923"/>
                <a:gd name="connsiteY9" fmla="*/ 276225 h 458758"/>
                <a:gd name="connsiteX10" fmla="*/ 590550 w 775923"/>
                <a:gd name="connsiteY10" fmla="*/ 333375 h 458758"/>
                <a:gd name="connsiteX11" fmla="*/ 619125 w 775923"/>
                <a:gd name="connsiteY11" fmla="*/ 342900 h 458758"/>
                <a:gd name="connsiteX12" fmla="*/ 647700 w 775923"/>
                <a:gd name="connsiteY12" fmla="*/ 361950 h 458758"/>
                <a:gd name="connsiteX13" fmla="*/ 666750 w 775923"/>
                <a:gd name="connsiteY13" fmla="*/ 390525 h 458758"/>
                <a:gd name="connsiteX14" fmla="*/ 733425 w 775923"/>
                <a:gd name="connsiteY14" fmla="*/ 419100 h 45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5923" h="458758">
                  <a:moveTo>
                    <a:pt x="0" y="0"/>
                  </a:moveTo>
                  <a:cubicBezTo>
                    <a:pt x="18114" y="3623"/>
                    <a:pt x="56674" y="9287"/>
                    <a:pt x="76200" y="19050"/>
                  </a:cubicBezTo>
                  <a:cubicBezTo>
                    <a:pt x="86439" y="24170"/>
                    <a:pt x="94536" y="32980"/>
                    <a:pt x="104775" y="38100"/>
                  </a:cubicBezTo>
                  <a:cubicBezTo>
                    <a:pt x="113755" y="42590"/>
                    <a:pt x="123949" y="44100"/>
                    <a:pt x="133350" y="47625"/>
                  </a:cubicBezTo>
                  <a:cubicBezTo>
                    <a:pt x="171225" y="61828"/>
                    <a:pt x="198102" y="75719"/>
                    <a:pt x="238125" y="85725"/>
                  </a:cubicBezTo>
                  <a:cubicBezTo>
                    <a:pt x="263525" y="92075"/>
                    <a:pt x="288406" y="101072"/>
                    <a:pt x="314325" y="104775"/>
                  </a:cubicBezTo>
                  <a:cubicBezTo>
                    <a:pt x="335594" y="107813"/>
                    <a:pt x="414361" y="118539"/>
                    <a:pt x="438150" y="123825"/>
                  </a:cubicBezTo>
                  <a:cubicBezTo>
                    <a:pt x="447951" y="126003"/>
                    <a:pt x="457200" y="130175"/>
                    <a:pt x="466725" y="133350"/>
                  </a:cubicBezTo>
                  <a:cubicBezTo>
                    <a:pt x="483969" y="150594"/>
                    <a:pt x="529327" y="188480"/>
                    <a:pt x="542925" y="219075"/>
                  </a:cubicBezTo>
                  <a:cubicBezTo>
                    <a:pt x="551080" y="237425"/>
                    <a:pt x="555625" y="257175"/>
                    <a:pt x="561975" y="276225"/>
                  </a:cubicBezTo>
                  <a:cubicBezTo>
                    <a:pt x="568250" y="295049"/>
                    <a:pt x="573764" y="319946"/>
                    <a:pt x="590550" y="333375"/>
                  </a:cubicBezTo>
                  <a:cubicBezTo>
                    <a:pt x="598390" y="339647"/>
                    <a:pt x="610145" y="338410"/>
                    <a:pt x="619125" y="342900"/>
                  </a:cubicBezTo>
                  <a:cubicBezTo>
                    <a:pt x="629364" y="348020"/>
                    <a:pt x="638175" y="355600"/>
                    <a:pt x="647700" y="361950"/>
                  </a:cubicBezTo>
                  <a:cubicBezTo>
                    <a:pt x="654050" y="371475"/>
                    <a:pt x="657042" y="384458"/>
                    <a:pt x="666750" y="390525"/>
                  </a:cubicBezTo>
                  <a:cubicBezTo>
                    <a:pt x="775923" y="458758"/>
                    <a:pt x="699021" y="384696"/>
                    <a:pt x="733425" y="419100"/>
                  </a:cubicBezTo>
                </a:path>
              </a:pathLst>
            </a:cu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5" name="Ellipse 4"/>
          <p:cNvSpPr/>
          <p:nvPr/>
        </p:nvSpPr>
        <p:spPr bwMode="auto">
          <a:xfrm>
            <a:off x="1788561" y="5877272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4932040" y="1988840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6084168" y="3645024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7020272" y="1484784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5179176" y="4778298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850605" y="4988303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7668344" y="4437112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259632" y="6093296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2195736" y="5517232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2267744" y="6597352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2843808" y="5949280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3347864" y="5805264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4788024" y="4509120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9" name="Tekstboks 18"/>
          <p:cNvSpPr txBox="1"/>
          <p:nvPr/>
        </p:nvSpPr>
        <p:spPr>
          <a:xfrm>
            <a:off x="360000" y="36000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latin typeface="Arial Narrow" pitchFamily="34" charset="0"/>
              </a:rPr>
              <a:t>Northern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Europe</a:t>
            </a:r>
            <a:r>
              <a:rPr lang="da-DK" dirty="0" smtClean="0">
                <a:latin typeface="Arial Narrow" pitchFamily="34" charset="0"/>
              </a:rPr>
              <a:t> 800-850</a:t>
            </a:r>
          </a:p>
          <a:p>
            <a:endParaRPr lang="da-DK" dirty="0" smtClean="0">
              <a:latin typeface="Arial Narrow" pitchFamily="34" charset="0"/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1907704" y="3789040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tx1"/>
                </a:solidFill>
                <a:latin typeface="Arial Narrow" pitchFamily="34" charset="0"/>
              </a:rPr>
              <a:t>Christians</a:t>
            </a:r>
          </a:p>
        </p:txBody>
      </p:sp>
      <p:sp>
        <p:nvSpPr>
          <p:cNvPr id="25" name="Kombinationstegning 24"/>
          <p:cNvSpPr/>
          <p:nvPr/>
        </p:nvSpPr>
        <p:spPr bwMode="auto">
          <a:xfrm>
            <a:off x="2045517" y="1866900"/>
            <a:ext cx="2469333" cy="2943225"/>
          </a:xfrm>
          <a:custGeom>
            <a:avLst/>
            <a:gdLst>
              <a:gd name="connsiteX0" fmla="*/ 2469333 w 2469333"/>
              <a:gd name="connsiteY0" fmla="*/ 2943225 h 2943225"/>
              <a:gd name="connsiteX1" fmla="*/ 2288358 w 2469333"/>
              <a:gd name="connsiteY1" fmla="*/ 2781300 h 2943225"/>
              <a:gd name="connsiteX2" fmla="*/ 2259783 w 2469333"/>
              <a:gd name="connsiteY2" fmla="*/ 2762250 h 2943225"/>
              <a:gd name="connsiteX3" fmla="*/ 2174058 w 2469333"/>
              <a:gd name="connsiteY3" fmla="*/ 2705100 h 2943225"/>
              <a:gd name="connsiteX4" fmla="*/ 2135958 w 2469333"/>
              <a:gd name="connsiteY4" fmla="*/ 2676525 h 2943225"/>
              <a:gd name="connsiteX5" fmla="*/ 2059758 w 2469333"/>
              <a:gd name="connsiteY5" fmla="*/ 2628900 h 2943225"/>
              <a:gd name="connsiteX6" fmla="*/ 1983558 w 2469333"/>
              <a:gd name="connsiteY6" fmla="*/ 2571750 h 2943225"/>
              <a:gd name="connsiteX7" fmla="*/ 1945458 w 2469333"/>
              <a:gd name="connsiteY7" fmla="*/ 2533650 h 2943225"/>
              <a:gd name="connsiteX8" fmla="*/ 1907358 w 2469333"/>
              <a:gd name="connsiteY8" fmla="*/ 2524125 h 2943225"/>
              <a:gd name="connsiteX9" fmla="*/ 1850208 w 2469333"/>
              <a:gd name="connsiteY9" fmla="*/ 2486025 h 2943225"/>
              <a:gd name="connsiteX10" fmla="*/ 1812108 w 2469333"/>
              <a:gd name="connsiteY10" fmla="*/ 2457450 h 2943225"/>
              <a:gd name="connsiteX11" fmla="*/ 1774008 w 2469333"/>
              <a:gd name="connsiteY11" fmla="*/ 2438400 h 2943225"/>
              <a:gd name="connsiteX12" fmla="*/ 1716858 w 2469333"/>
              <a:gd name="connsiteY12" fmla="*/ 2371725 h 2943225"/>
              <a:gd name="connsiteX13" fmla="*/ 1707333 w 2469333"/>
              <a:gd name="connsiteY13" fmla="*/ 2343150 h 2943225"/>
              <a:gd name="connsiteX14" fmla="*/ 1678758 w 2469333"/>
              <a:gd name="connsiteY14" fmla="*/ 2333625 h 2943225"/>
              <a:gd name="connsiteX15" fmla="*/ 1640658 w 2469333"/>
              <a:gd name="connsiteY15" fmla="*/ 2295525 h 2943225"/>
              <a:gd name="connsiteX16" fmla="*/ 1612083 w 2469333"/>
              <a:gd name="connsiteY16" fmla="*/ 2286000 h 2943225"/>
              <a:gd name="connsiteX17" fmla="*/ 1593033 w 2469333"/>
              <a:gd name="connsiteY17" fmla="*/ 2257425 h 2943225"/>
              <a:gd name="connsiteX18" fmla="*/ 1564458 w 2469333"/>
              <a:gd name="connsiteY18" fmla="*/ 2228850 h 2943225"/>
              <a:gd name="connsiteX19" fmla="*/ 1478733 w 2469333"/>
              <a:gd name="connsiteY19" fmla="*/ 2171700 h 2943225"/>
              <a:gd name="connsiteX20" fmla="*/ 1421583 w 2469333"/>
              <a:gd name="connsiteY20" fmla="*/ 2133600 h 2943225"/>
              <a:gd name="connsiteX21" fmla="*/ 1364433 w 2469333"/>
              <a:gd name="connsiteY21" fmla="*/ 2095500 h 2943225"/>
              <a:gd name="connsiteX22" fmla="*/ 1345383 w 2469333"/>
              <a:gd name="connsiteY22" fmla="*/ 2057400 h 2943225"/>
              <a:gd name="connsiteX23" fmla="*/ 1259658 w 2469333"/>
              <a:gd name="connsiteY23" fmla="*/ 2009775 h 2943225"/>
              <a:gd name="connsiteX24" fmla="*/ 1240608 w 2469333"/>
              <a:gd name="connsiteY24" fmla="*/ 1981200 h 2943225"/>
              <a:gd name="connsiteX25" fmla="*/ 1212033 w 2469333"/>
              <a:gd name="connsiteY25" fmla="*/ 1962150 h 2943225"/>
              <a:gd name="connsiteX26" fmla="*/ 1183458 w 2469333"/>
              <a:gd name="connsiteY26" fmla="*/ 1933575 h 2943225"/>
              <a:gd name="connsiteX27" fmla="*/ 1145358 w 2469333"/>
              <a:gd name="connsiteY27" fmla="*/ 1905000 h 2943225"/>
              <a:gd name="connsiteX28" fmla="*/ 1069158 w 2469333"/>
              <a:gd name="connsiteY28" fmla="*/ 1828800 h 2943225"/>
              <a:gd name="connsiteX29" fmla="*/ 1002483 w 2469333"/>
              <a:gd name="connsiteY29" fmla="*/ 1781175 h 2943225"/>
              <a:gd name="connsiteX30" fmla="*/ 935808 w 2469333"/>
              <a:gd name="connsiteY30" fmla="*/ 1695450 h 2943225"/>
              <a:gd name="connsiteX31" fmla="*/ 897708 w 2469333"/>
              <a:gd name="connsiteY31" fmla="*/ 1666875 h 2943225"/>
              <a:gd name="connsiteX32" fmla="*/ 831033 w 2469333"/>
              <a:gd name="connsiteY32" fmla="*/ 1581150 h 2943225"/>
              <a:gd name="connsiteX33" fmla="*/ 745308 w 2469333"/>
              <a:gd name="connsiteY33" fmla="*/ 1514475 h 2943225"/>
              <a:gd name="connsiteX34" fmla="*/ 716733 w 2469333"/>
              <a:gd name="connsiteY34" fmla="*/ 1466850 h 2943225"/>
              <a:gd name="connsiteX35" fmla="*/ 707208 w 2469333"/>
              <a:gd name="connsiteY35" fmla="*/ 1438275 h 2943225"/>
              <a:gd name="connsiteX36" fmla="*/ 650058 w 2469333"/>
              <a:gd name="connsiteY36" fmla="*/ 1381125 h 2943225"/>
              <a:gd name="connsiteX37" fmla="*/ 554808 w 2469333"/>
              <a:gd name="connsiteY37" fmla="*/ 1247775 h 2943225"/>
              <a:gd name="connsiteX38" fmla="*/ 497658 w 2469333"/>
              <a:gd name="connsiteY38" fmla="*/ 1143000 h 2943225"/>
              <a:gd name="connsiteX39" fmla="*/ 488133 w 2469333"/>
              <a:gd name="connsiteY39" fmla="*/ 1104900 h 2943225"/>
              <a:gd name="connsiteX40" fmla="*/ 440508 w 2469333"/>
              <a:gd name="connsiteY40" fmla="*/ 1000125 h 2943225"/>
              <a:gd name="connsiteX41" fmla="*/ 411933 w 2469333"/>
              <a:gd name="connsiteY41" fmla="*/ 962025 h 2943225"/>
              <a:gd name="connsiteX42" fmla="*/ 354783 w 2469333"/>
              <a:gd name="connsiteY42" fmla="*/ 876300 h 2943225"/>
              <a:gd name="connsiteX43" fmla="*/ 326208 w 2469333"/>
              <a:gd name="connsiteY43" fmla="*/ 819150 h 2943225"/>
              <a:gd name="connsiteX44" fmla="*/ 316683 w 2469333"/>
              <a:gd name="connsiteY44" fmla="*/ 790575 h 2943225"/>
              <a:gd name="connsiteX45" fmla="*/ 297633 w 2469333"/>
              <a:gd name="connsiteY45" fmla="*/ 762000 h 2943225"/>
              <a:gd name="connsiteX46" fmla="*/ 230958 w 2469333"/>
              <a:gd name="connsiteY46" fmla="*/ 666750 h 2943225"/>
              <a:gd name="connsiteX47" fmla="*/ 202383 w 2469333"/>
              <a:gd name="connsiteY47" fmla="*/ 590550 h 2943225"/>
              <a:gd name="connsiteX48" fmla="*/ 173808 w 2469333"/>
              <a:gd name="connsiteY48" fmla="*/ 552450 h 2943225"/>
              <a:gd name="connsiteX49" fmla="*/ 164283 w 2469333"/>
              <a:gd name="connsiteY49" fmla="*/ 504825 h 2943225"/>
              <a:gd name="connsiteX50" fmla="*/ 145233 w 2469333"/>
              <a:gd name="connsiteY50" fmla="*/ 466725 h 2943225"/>
              <a:gd name="connsiteX51" fmla="*/ 126183 w 2469333"/>
              <a:gd name="connsiteY51" fmla="*/ 371475 h 2943225"/>
              <a:gd name="connsiteX52" fmla="*/ 116658 w 2469333"/>
              <a:gd name="connsiteY52" fmla="*/ 323850 h 2943225"/>
              <a:gd name="connsiteX53" fmla="*/ 107133 w 2469333"/>
              <a:gd name="connsiteY53" fmla="*/ 295275 h 2943225"/>
              <a:gd name="connsiteX54" fmla="*/ 97608 w 2469333"/>
              <a:gd name="connsiteY54" fmla="*/ 247650 h 2943225"/>
              <a:gd name="connsiteX55" fmla="*/ 69033 w 2469333"/>
              <a:gd name="connsiteY55" fmla="*/ 171450 h 2943225"/>
              <a:gd name="connsiteX56" fmla="*/ 49983 w 2469333"/>
              <a:gd name="connsiteY56" fmla="*/ 142875 h 2943225"/>
              <a:gd name="connsiteX57" fmla="*/ 40458 w 2469333"/>
              <a:gd name="connsiteY57" fmla="*/ 95250 h 2943225"/>
              <a:gd name="connsiteX58" fmla="*/ 21408 w 2469333"/>
              <a:gd name="connsiteY58" fmla="*/ 66675 h 2943225"/>
              <a:gd name="connsiteX59" fmla="*/ 2358 w 2469333"/>
              <a:gd name="connsiteY59" fmla="*/ 0 h 294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469333" h="2943225">
                <a:moveTo>
                  <a:pt x="2469333" y="2943225"/>
                </a:moveTo>
                <a:cubicBezTo>
                  <a:pt x="2350457" y="2883787"/>
                  <a:pt x="2447955" y="2940897"/>
                  <a:pt x="2288358" y="2781300"/>
                </a:cubicBezTo>
                <a:cubicBezTo>
                  <a:pt x="2280263" y="2773205"/>
                  <a:pt x="2269098" y="2768904"/>
                  <a:pt x="2259783" y="2762250"/>
                </a:cubicBezTo>
                <a:cubicBezTo>
                  <a:pt x="2093674" y="2643601"/>
                  <a:pt x="2367306" y="2833932"/>
                  <a:pt x="2174058" y="2705100"/>
                </a:cubicBezTo>
                <a:cubicBezTo>
                  <a:pt x="2160849" y="2696294"/>
                  <a:pt x="2149167" y="2685331"/>
                  <a:pt x="2135958" y="2676525"/>
                </a:cubicBezTo>
                <a:cubicBezTo>
                  <a:pt x="2111036" y="2659910"/>
                  <a:pt x="2083720" y="2646872"/>
                  <a:pt x="2059758" y="2628900"/>
                </a:cubicBezTo>
                <a:cubicBezTo>
                  <a:pt x="2034358" y="2609850"/>
                  <a:pt x="2006009" y="2594201"/>
                  <a:pt x="1983558" y="2571750"/>
                </a:cubicBezTo>
                <a:cubicBezTo>
                  <a:pt x="1970858" y="2559050"/>
                  <a:pt x="1960688" y="2543169"/>
                  <a:pt x="1945458" y="2533650"/>
                </a:cubicBezTo>
                <a:cubicBezTo>
                  <a:pt x="1934357" y="2526712"/>
                  <a:pt x="1920058" y="2527300"/>
                  <a:pt x="1907358" y="2524125"/>
                </a:cubicBezTo>
                <a:cubicBezTo>
                  <a:pt x="1888308" y="2511425"/>
                  <a:pt x="1868524" y="2499762"/>
                  <a:pt x="1850208" y="2486025"/>
                </a:cubicBezTo>
                <a:cubicBezTo>
                  <a:pt x="1837508" y="2476500"/>
                  <a:pt x="1825570" y="2465864"/>
                  <a:pt x="1812108" y="2457450"/>
                </a:cubicBezTo>
                <a:cubicBezTo>
                  <a:pt x="1800067" y="2449925"/>
                  <a:pt x="1785367" y="2446919"/>
                  <a:pt x="1774008" y="2438400"/>
                </a:cubicBezTo>
                <a:cubicBezTo>
                  <a:pt x="1755260" y="2424339"/>
                  <a:pt x="1728377" y="2394763"/>
                  <a:pt x="1716858" y="2371725"/>
                </a:cubicBezTo>
                <a:cubicBezTo>
                  <a:pt x="1712368" y="2362745"/>
                  <a:pt x="1714433" y="2350250"/>
                  <a:pt x="1707333" y="2343150"/>
                </a:cubicBezTo>
                <a:cubicBezTo>
                  <a:pt x="1700233" y="2336050"/>
                  <a:pt x="1688283" y="2336800"/>
                  <a:pt x="1678758" y="2333625"/>
                </a:cubicBezTo>
                <a:cubicBezTo>
                  <a:pt x="1666058" y="2320925"/>
                  <a:pt x="1655273" y="2305964"/>
                  <a:pt x="1640658" y="2295525"/>
                </a:cubicBezTo>
                <a:cubicBezTo>
                  <a:pt x="1632488" y="2289689"/>
                  <a:pt x="1619923" y="2292272"/>
                  <a:pt x="1612083" y="2286000"/>
                </a:cubicBezTo>
                <a:cubicBezTo>
                  <a:pt x="1603144" y="2278849"/>
                  <a:pt x="1600362" y="2266219"/>
                  <a:pt x="1593033" y="2257425"/>
                </a:cubicBezTo>
                <a:cubicBezTo>
                  <a:pt x="1584409" y="2247077"/>
                  <a:pt x="1574685" y="2237616"/>
                  <a:pt x="1564458" y="2228850"/>
                </a:cubicBezTo>
                <a:cubicBezTo>
                  <a:pt x="1528576" y="2198094"/>
                  <a:pt x="1520112" y="2198032"/>
                  <a:pt x="1478733" y="2171700"/>
                </a:cubicBezTo>
                <a:cubicBezTo>
                  <a:pt x="1459417" y="2159408"/>
                  <a:pt x="1437772" y="2149789"/>
                  <a:pt x="1421583" y="2133600"/>
                </a:cubicBezTo>
                <a:cubicBezTo>
                  <a:pt x="1385908" y="2097925"/>
                  <a:pt x="1405787" y="2109285"/>
                  <a:pt x="1364433" y="2095500"/>
                </a:cubicBezTo>
                <a:cubicBezTo>
                  <a:pt x="1358083" y="2082800"/>
                  <a:pt x="1355423" y="2067440"/>
                  <a:pt x="1345383" y="2057400"/>
                </a:cubicBezTo>
                <a:cubicBezTo>
                  <a:pt x="1333423" y="2045440"/>
                  <a:pt x="1277625" y="2018758"/>
                  <a:pt x="1259658" y="2009775"/>
                </a:cubicBezTo>
                <a:cubicBezTo>
                  <a:pt x="1253308" y="2000250"/>
                  <a:pt x="1248703" y="1989295"/>
                  <a:pt x="1240608" y="1981200"/>
                </a:cubicBezTo>
                <a:cubicBezTo>
                  <a:pt x="1232513" y="1973105"/>
                  <a:pt x="1220827" y="1969479"/>
                  <a:pt x="1212033" y="1962150"/>
                </a:cubicBezTo>
                <a:cubicBezTo>
                  <a:pt x="1201685" y="1953526"/>
                  <a:pt x="1193685" y="1942341"/>
                  <a:pt x="1183458" y="1933575"/>
                </a:cubicBezTo>
                <a:cubicBezTo>
                  <a:pt x="1171405" y="1923244"/>
                  <a:pt x="1157060" y="1915727"/>
                  <a:pt x="1145358" y="1905000"/>
                </a:cubicBezTo>
                <a:cubicBezTo>
                  <a:pt x="1118879" y="1880727"/>
                  <a:pt x="1101287" y="1844864"/>
                  <a:pt x="1069158" y="1828800"/>
                </a:cubicBezTo>
                <a:cubicBezTo>
                  <a:pt x="1030639" y="1809541"/>
                  <a:pt x="1030065" y="1814274"/>
                  <a:pt x="1002483" y="1781175"/>
                </a:cubicBezTo>
                <a:cubicBezTo>
                  <a:pt x="945839" y="1713202"/>
                  <a:pt x="1042401" y="1802043"/>
                  <a:pt x="935808" y="1695450"/>
                </a:cubicBezTo>
                <a:cubicBezTo>
                  <a:pt x="924583" y="1684225"/>
                  <a:pt x="908435" y="1678577"/>
                  <a:pt x="897708" y="1666875"/>
                </a:cubicBezTo>
                <a:cubicBezTo>
                  <a:pt x="873246" y="1640190"/>
                  <a:pt x="863412" y="1597339"/>
                  <a:pt x="831033" y="1581150"/>
                </a:cubicBezTo>
                <a:cubicBezTo>
                  <a:pt x="785009" y="1558138"/>
                  <a:pt x="783751" y="1562529"/>
                  <a:pt x="745308" y="1514475"/>
                </a:cubicBezTo>
                <a:cubicBezTo>
                  <a:pt x="733743" y="1500019"/>
                  <a:pt x="725012" y="1483409"/>
                  <a:pt x="716733" y="1466850"/>
                </a:cubicBezTo>
                <a:cubicBezTo>
                  <a:pt x="712243" y="1457870"/>
                  <a:pt x="713372" y="1446200"/>
                  <a:pt x="707208" y="1438275"/>
                </a:cubicBezTo>
                <a:cubicBezTo>
                  <a:pt x="690668" y="1417009"/>
                  <a:pt x="666222" y="1402678"/>
                  <a:pt x="650058" y="1381125"/>
                </a:cubicBezTo>
                <a:cubicBezTo>
                  <a:pt x="637115" y="1363867"/>
                  <a:pt x="568736" y="1275631"/>
                  <a:pt x="554808" y="1247775"/>
                </a:cubicBezTo>
                <a:cubicBezTo>
                  <a:pt x="524310" y="1186780"/>
                  <a:pt x="542803" y="1222003"/>
                  <a:pt x="497658" y="1143000"/>
                </a:cubicBezTo>
                <a:cubicBezTo>
                  <a:pt x="494483" y="1130300"/>
                  <a:pt x="492273" y="1117319"/>
                  <a:pt x="488133" y="1104900"/>
                </a:cubicBezTo>
                <a:cubicBezTo>
                  <a:pt x="478552" y="1076158"/>
                  <a:pt x="455080" y="1024412"/>
                  <a:pt x="440508" y="1000125"/>
                </a:cubicBezTo>
                <a:cubicBezTo>
                  <a:pt x="432340" y="986512"/>
                  <a:pt x="420347" y="975487"/>
                  <a:pt x="411933" y="962025"/>
                </a:cubicBezTo>
                <a:cubicBezTo>
                  <a:pt x="351629" y="865539"/>
                  <a:pt x="447802" y="992574"/>
                  <a:pt x="354783" y="876300"/>
                </a:cubicBezTo>
                <a:cubicBezTo>
                  <a:pt x="330842" y="804476"/>
                  <a:pt x="363137" y="893008"/>
                  <a:pt x="326208" y="819150"/>
                </a:cubicBezTo>
                <a:cubicBezTo>
                  <a:pt x="321718" y="810170"/>
                  <a:pt x="321173" y="799555"/>
                  <a:pt x="316683" y="790575"/>
                </a:cubicBezTo>
                <a:cubicBezTo>
                  <a:pt x="311563" y="780336"/>
                  <a:pt x="303115" y="772050"/>
                  <a:pt x="297633" y="762000"/>
                </a:cubicBezTo>
                <a:cubicBezTo>
                  <a:pt x="248239" y="671445"/>
                  <a:pt x="285651" y="703212"/>
                  <a:pt x="230958" y="666750"/>
                </a:cubicBezTo>
                <a:cubicBezTo>
                  <a:pt x="223829" y="645363"/>
                  <a:pt x="211874" y="607634"/>
                  <a:pt x="202383" y="590550"/>
                </a:cubicBezTo>
                <a:cubicBezTo>
                  <a:pt x="194673" y="576673"/>
                  <a:pt x="183333" y="565150"/>
                  <a:pt x="173808" y="552450"/>
                </a:cubicBezTo>
                <a:cubicBezTo>
                  <a:pt x="170633" y="536575"/>
                  <a:pt x="169403" y="520184"/>
                  <a:pt x="164283" y="504825"/>
                </a:cubicBezTo>
                <a:cubicBezTo>
                  <a:pt x="159793" y="491355"/>
                  <a:pt x="149134" y="480378"/>
                  <a:pt x="145233" y="466725"/>
                </a:cubicBezTo>
                <a:cubicBezTo>
                  <a:pt x="136338" y="435592"/>
                  <a:pt x="132533" y="403225"/>
                  <a:pt x="126183" y="371475"/>
                </a:cubicBezTo>
                <a:cubicBezTo>
                  <a:pt x="123008" y="355600"/>
                  <a:pt x="121778" y="339209"/>
                  <a:pt x="116658" y="323850"/>
                </a:cubicBezTo>
                <a:cubicBezTo>
                  <a:pt x="113483" y="314325"/>
                  <a:pt x="109568" y="305015"/>
                  <a:pt x="107133" y="295275"/>
                </a:cubicBezTo>
                <a:cubicBezTo>
                  <a:pt x="103206" y="279569"/>
                  <a:pt x="101535" y="263356"/>
                  <a:pt x="97608" y="247650"/>
                </a:cubicBezTo>
                <a:cubicBezTo>
                  <a:pt x="93486" y="231163"/>
                  <a:pt x="73403" y="180190"/>
                  <a:pt x="69033" y="171450"/>
                </a:cubicBezTo>
                <a:cubicBezTo>
                  <a:pt x="63913" y="161211"/>
                  <a:pt x="56333" y="152400"/>
                  <a:pt x="49983" y="142875"/>
                </a:cubicBezTo>
                <a:cubicBezTo>
                  <a:pt x="46808" y="127000"/>
                  <a:pt x="46142" y="110409"/>
                  <a:pt x="40458" y="95250"/>
                </a:cubicBezTo>
                <a:cubicBezTo>
                  <a:pt x="36438" y="84531"/>
                  <a:pt x="26528" y="76914"/>
                  <a:pt x="21408" y="66675"/>
                </a:cubicBezTo>
                <a:cubicBezTo>
                  <a:pt x="0" y="23858"/>
                  <a:pt x="2358" y="32172"/>
                  <a:pt x="2358" y="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3059832" y="2996952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chemeClr val="tx1"/>
                </a:solidFill>
                <a:latin typeface="Arial Narrow" pitchFamily="34" charset="0"/>
              </a:rPr>
              <a:t>Pagans</a:t>
            </a:r>
            <a:endParaRPr lang="da-DK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1926754" y="5233392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chemeClr val="tx1"/>
                </a:solidFill>
                <a:latin typeface="Arial Narrow" pitchFamily="34" charset="0"/>
              </a:rPr>
              <a:t>Ipswich</a:t>
            </a:r>
          </a:p>
        </p:txBody>
      </p:sp>
      <p:sp>
        <p:nvSpPr>
          <p:cNvPr id="28" name="Tekstboks 27"/>
          <p:cNvSpPr txBox="1"/>
          <p:nvPr/>
        </p:nvSpPr>
        <p:spPr>
          <a:xfrm>
            <a:off x="1187624" y="5589240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Lundenwic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9" name="Tekstboks 28"/>
          <p:cNvSpPr txBox="1"/>
          <p:nvPr/>
        </p:nvSpPr>
        <p:spPr>
          <a:xfrm>
            <a:off x="589459" y="5884887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Hamwic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0" name="Tekstboks 29"/>
          <p:cNvSpPr txBox="1"/>
          <p:nvPr/>
        </p:nvSpPr>
        <p:spPr>
          <a:xfrm>
            <a:off x="1403648" y="6453336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Quentovic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1" name="Tekstboks 30"/>
          <p:cNvSpPr txBox="1"/>
          <p:nvPr/>
        </p:nvSpPr>
        <p:spPr>
          <a:xfrm>
            <a:off x="2843808" y="6093296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Domburg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2" name="Tekstboks 31"/>
          <p:cNvSpPr txBox="1"/>
          <p:nvPr/>
        </p:nvSpPr>
        <p:spPr>
          <a:xfrm>
            <a:off x="3463305" y="571839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err="1" smtClean="0">
                <a:solidFill>
                  <a:schemeClr val="tx1"/>
                </a:solidFill>
                <a:latin typeface="Arial Narrow" pitchFamily="34" charset="0"/>
              </a:rPr>
              <a:t>Dorestad</a:t>
            </a:r>
            <a:endParaRPr lang="da-DK" sz="14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3" name="Tekstboks 32"/>
          <p:cNvSpPr txBox="1"/>
          <p:nvPr/>
        </p:nvSpPr>
        <p:spPr>
          <a:xfrm>
            <a:off x="5076056" y="1916832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Kaupang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" name="Tekstboks 33"/>
          <p:cNvSpPr txBox="1"/>
          <p:nvPr/>
        </p:nvSpPr>
        <p:spPr>
          <a:xfrm>
            <a:off x="7194004" y="1403251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latin typeface="Arial Narrow" pitchFamily="34" charset="0"/>
              </a:rPr>
              <a:t>Birka</a:t>
            </a:r>
            <a:endParaRPr lang="da-DK" sz="1400" dirty="0" smtClean="0">
              <a:latin typeface="Arial Narrow" pitchFamily="34" charset="0"/>
            </a:endParaRPr>
          </a:p>
        </p:txBody>
      </p:sp>
      <p:sp>
        <p:nvSpPr>
          <p:cNvPr id="35" name="Tekstboks 34"/>
          <p:cNvSpPr txBox="1"/>
          <p:nvPr/>
        </p:nvSpPr>
        <p:spPr>
          <a:xfrm>
            <a:off x="4376167" y="3790181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chemeClr val="tx1"/>
                </a:solidFill>
                <a:latin typeface="Arial Narrow" pitchFamily="34" charset="0"/>
              </a:rPr>
              <a:t>Ribe</a:t>
            </a:r>
          </a:p>
        </p:txBody>
      </p:sp>
      <p:sp>
        <p:nvSpPr>
          <p:cNvPr id="36" name="Tekstboks 35"/>
          <p:cNvSpPr txBox="1"/>
          <p:nvPr/>
        </p:nvSpPr>
        <p:spPr>
          <a:xfrm>
            <a:off x="4533900" y="4581128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Hedeby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7" name="Tekstboks 36"/>
          <p:cNvSpPr txBox="1"/>
          <p:nvPr/>
        </p:nvSpPr>
        <p:spPr>
          <a:xfrm>
            <a:off x="7812360" y="4365104"/>
            <a:ext cx="556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Truso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8" name="Tekstboks 37"/>
          <p:cNvSpPr txBox="1"/>
          <p:nvPr/>
        </p:nvSpPr>
        <p:spPr>
          <a:xfrm>
            <a:off x="5278363" y="463217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Reric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9" name="Tekstboks 38"/>
          <p:cNvSpPr txBox="1"/>
          <p:nvPr/>
        </p:nvSpPr>
        <p:spPr>
          <a:xfrm>
            <a:off x="6191225" y="3697982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Åhus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0" name="Tekstboks 39"/>
          <p:cNvSpPr txBox="1"/>
          <p:nvPr/>
        </p:nvSpPr>
        <p:spPr>
          <a:xfrm>
            <a:off x="4938142" y="4871442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chemeClr val="tx1"/>
                </a:solidFill>
                <a:latin typeface="Arial Narrow" pitchFamily="34" charset="0"/>
              </a:rPr>
              <a:t>Hamburg</a:t>
            </a:r>
          </a:p>
        </p:txBody>
      </p:sp>
      <p:sp>
        <p:nvSpPr>
          <p:cNvPr id="41" name="Ellipse 40"/>
          <p:cNvSpPr/>
          <p:nvPr/>
        </p:nvSpPr>
        <p:spPr bwMode="auto">
          <a:xfrm>
            <a:off x="4663058" y="5873080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4394076" y="5157192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43" name="Tekstboks 42"/>
          <p:cNvSpPr txBox="1"/>
          <p:nvPr/>
        </p:nvSpPr>
        <p:spPr>
          <a:xfrm>
            <a:off x="4774307" y="5795739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2"/>
                </a:solidFill>
                <a:latin typeface="Arial Narrow" pitchFamily="34" charset="0"/>
              </a:rPr>
              <a:t>Corvey</a:t>
            </a:r>
            <a:endParaRPr lang="da-DK" sz="1400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4" name="Tekstboks 43"/>
          <p:cNvSpPr txBox="1"/>
          <p:nvPr/>
        </p:nvSpPr>
        <p:spPr>
          <a:xfrm>
            <a:off x="4211960" y="5229200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chemeClr val="tx2"/>
                </a:solidFill>
                <a:latin typeface="Arial Narrow" pitchFamily="34" charset="0"/>
              </a:rPr>
              <a:t>Bremen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2580159" y="6714000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cxnSp>
        <p:nvCxnSpPr>
          <p:cNvPr id="48" name="Lige pilforbindelse 47"/>
          <p:cNvCxnSpPr/>
          <p:nvPr/>
        </p:nvCxnSpPr>
        <p:spPr bwMode="auto">
          <a:xfrm flipV="1">
            <a:off x="2843808" y="6093296"/>
            <a:ext cx="1656184" cy="764704"/>
          </a:xfrm>
          <a:prstGeom prst="straightConnector1">
            <a:avLst/>
          </a:prstGeom>
          <a:noFill/>
          <a:ln w="984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kstboks 55"/>
          <p:cNvSpPr txBox="1"/>
          <p:nvPr/>
        </p:nvSpPr>
        <p:spPr>
          <a:xfrm>
            <a:off x="2699023" y="6550223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2"/>
                </a:solidFill>
                <a:latin typeface="Arial Narrow" pitchFamily="34" charset="0"/>
              </a:rPr>
              <a:t>Corbie</a:t>
            </a:r>
            <a:endParaRPr lang="da-DK" sz="1400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4" name="Kombinationstegning 63"/>
          <p:cNvSpPr/>
          <p:nvPr/>
        </p:nvSpPr>
        <p:spPr bwMode="auto">
          <a:xfrm>
            <a:off x="4168668" y="1657350"/>
            <a:ext cx="3370995" cy="4162425"/>
          </a:xfrm>
          <a:custGeom>
            <a:avLst/>
            <a:gdLst>
              <a:gd name="connsiteX0" fmla="*/ 498582 w 3370995"/>
              <a:gd name="connsiteY0" fmla="*/ 4162425 h 4162425"/>
              <a:gd name="connsiteX1" fmla="*/ 479532 w 3370995"/>
              <a:gd name="connsiteY1" fmla="*/ 4095750 h 4162425"/>
              <a:gd name="connsiteX2" fmla="*/ 441432 w 3370995"/>
              <a:gd name="connsiteY2" fmla="*/ 3914775 h 4162425"/>
              <a:gd name="connsiteX3" fmla="*/ 403332 w 3370995"/>
              <a:gd name="connsiteY3" fmla="*/ 3838575 h 4162425"/>
              <a:gd name="connsiteX4" fmla="*/ 384282 w 3370995"/>
              <a:gd name="connsiteY4" fmla="*/ 3790950 h 4162425"/>
              <a:gd name="connsiteX5" fmla="*/ 374757 w 3370995"/>
              <a:gd name="connsiteY5" fmla="*/ 3752850 h 4162425"/>
              <a:gd name="connsiteX6" fmla="*/ 355707 w 3370995"/>
              <a:gd name="connsiteY6" fmla="*/ 3724275 h 4162425"/>
              <a:gd name="connsiteX7" fmla="*/ 336657 w 3370995"/>
              <a:gd name="connsiteY7" fmla="*/ 3686175 h 4162425"/>
              <a:gd name="connsiteX8" fmla="*/ 327132 w 3370995"/>
              <a:gd name="connsiteY8" fmla="*/ 3657600 h 4162425"/>
              <a:gd name="connsiteX9" fmla="*/ 298557 w 3370995"/>
              <a:gd name="connsiteY9" fmla="*/ 3629025 h 4162425"/>
              <a:gd name="connsiteX10" fmla="*/ 241407 w 3370995"/>
              <a:gd name="connsiteY10" fmla="*/ 3571875 h 4162425"/>
              <a:gd name="connsiteX11" fmla="*/ 212832 w 3370995"/>
              <a:gd name="connsiteY11" fmla="*/ 3505200 h 4162425"/>
              <a:gd name="connsiteX12" fmla="*/ 174732 w 3370995"/>
              <a:gd name="connsiteY12" fmla="*/ 3467100 h 4162425"/>
              <a:gd name="connsiteX13" fmla="*/ 165207 w 3370995"/>
              <a:gd name="connsiteY13" fmla="*/ 3419475 h 4162425"/>
              <a:gd name="connsiteX14" fmla="*/ 117582 w 3370995"/>
              <a:gd name="connsiteY14" fmla="*/ 3362325 h 4162425"/>
              <a:gd name="connsiteX15" fmla="*/ 98532 w 3370995"/>
              <a:gd name="connsiteY15" fmla="*/ 3333750 h 4162425"/>
              <a:gd name="connsiteX16" fmla="*/ 79482 w 3370995"/>
              <a:gd name="connsiteY16" fmla="*/ 3219450 h 4162425"/>
              <a:gd name="connsiteX17" fmla="*/ 60432 w 3370995"/>
              <a:gd name="connsiteY17" fmla="*/ 3162300 h 4162425"/>
              <a:gd name="connsiteX18" fmla="*/ 41382 w 3370995"/>
              <a:gd name="connsiteY18" fmla="*/ 3009900 h 4162425"/>
              <a:gd name="connsiteX19" fmla="*/ 22332 w 3370995"/>
              <a:gd name="connsiteY19" fmla="*/ 2638425 h 4162425"/>
              <a:gd name="connsiteX20" fmla="*/ 3282 w 3370995"/>
              <a:gd name="connsiteY20" fmla="*/ 2200275 h 4162425"/>
              <a:gd name="connsiteX21" fmla="*/ 12807 w 3370995"/>
              <a:gd name="connsiteY21" fmla="*/ 2076450 h 4162425"/>
              <a:gd name="connsiteX22" fmla="*/ 31857 w 3370995"/>
              <a:gd name="connsiteY22" fmla="*/ 2019300 h 4162425"/>
              <a:gd name="connsiteX23" fmla="*/ 60432 w 3370995"/>
              <a:gd name="connsiteY23" fmla="*/ 1914525 h 4162425"/>
              <a:gd name="connsiteX24" fmla="*/ 79482 w 3370995"/>
              <a:gd name="connsiteY24" fmla="*/ 1619250 h 4162425"/>
              <a:gd name="connsiteX25" fmla="*/ 108057 w 3370995"/>
              <a:gd name="connsiteY25" fmla="*/ 1552575 h 4162425"/>
              <a:gd name="connsiteX26" fmla="*/ 127107 w 3370995"/>
              <a:gd name="connsiteY26" fmla="*/ 1514475 h 4162425"/>
              <a:gd name="connsiteX27" fmla="*/ 146157 w 3370995"/>
              <a:gd name="connsiteY27" fmla="*/ 1438275 h 4162425"/>
              <a:gd name="connsiteX28" fmla="*/ 241407 w 3370995"/>
              <a:gd name="connsiteY28" fmla="*/ 1333500 h 4162425"/>
              <a:gd name="connsiteX29" fmla="*/ 269982 w 3370995"/>
              <a:gd name="connsiteY29" fmla="*/ 1314450 h 4162425"/>
              <a:gd name="connsiteX30" fmla="*/ 298557 w 3370995"/>
              <a:gd name="connsiteY30" fmla="*/ 1285875 h 4162425"/>
              <a:gd name="connsiteX31" fmla="*/ 346182 w 3370995"/>
              <a:gd name="connsiteY31" fmla="*/ 1266825 h 4162425"/>
              <a:gd name="connsiteX32" fmla="*/ 384282 w 3370995"/>
              <a:gd name="connsiteY32" fmla="*/ 1228725 h 4162425"/>
              <a:gd name="connsiteX33" fmla="*/ 460482 w 3370995"/>
              <a:gd name="connsiteY33" fmla="*/ 1200150 h 4162425"/>
              <a:gd name="connsiteX34" fmla="*/ 517632 w 3370995"/>
              <a:gd name="connsiteY34" fmla="*/ 1152525 h 4162425"/>
              <a:gd name="connsiteX35" fmla="*/ 546207 w 3370995"/>
              <a:gd name="connsiteY35" fmla="*/ 1143000 h 4162425"/>
              <a:gd name="connsiteX36" fmla="*/ 641457 w 3370995"/>
              <a:gd name="connsiteY36" fmla="*/ 1104900 h 4162425"/>
              <a:gd name="connsiteX37" fmla="*/ 774807 w 3370995"/>
              <a:gd name="connsiteY37" fmla="*/ 1095375 h 4162425"/>
              <a:gd name="connsiteX38" fmla="*/ 822432 w 3370995"/>
              <a:gd name="connsiteY38" fmla="*/ 1085850 h 4162425"/>
              <a:gd name="connsiteX39" fmla="*/ 898632 w 3370995"/>
              <a:gd name="connsiteY39" fmla="*/ 1095375 h 4162425"/>
              <a:gd name="connsiteX40" fmla="*/ 1022457 w 3370995"/>
              <a:gd name="connsiteY40" fmla="*/ 1133475 h 4162425"/>
              <a:gd name="connsiteX41" fmla="*/ 1060557 w 3370995"/>
              <a:gd name="connsiteY41" fmla="*/ 1162050 h 4162425"/>
              <a:gd name="connsiteX42" fmla="*/ 1098657 w 3370995"/>
              <a:gd name="connsiteY42" fmla="*/ 1181100 h 4162425"/>
              <a:gd name="connsiteX43" fmla="*/ 1108182 w 3370995"/>
              <a:gd name="connsiteY43" fmla="*/ 1228725 h 4162425"/>
              <a:gd name="connsiteX44" fmla="*/ 1146282 w 3370995"/>
              <a:gd name="connsiteY44" fmla="*/ 1295400 h 4162425"/>
              <a:gd name="connsiteX45" fmla="*/ 1155807 w 3370995"/>
              <a:gd name="connsiteY45" fmla="*/ 1333500 h 4162425"/>
              <a:gd name="connsiteX46" fmla="*/ 1174857 w 3370995"/>
              <a:gd name="connsiteY46" fmla="*/ 1362075 h 4162425"/>
              <a:gd name="connsiteX47" fmla="*/ 1193907 w 3370995"/>
              <a:gd name="connsiteY47" fmla="*/ 1457325 h 4162425"/>
              <a:gd name="connsiteX48" fmla="*/ 1203432 w 3370995"/>
              <a:gd name="connsiteY48" fmla="*/ 1485900 h 4162425"/>
              <a:gd name="connsiteX49" fmla="*/ 1222482 w 3370995"/>
              <a:gd name="connsiteY49" fmla="*/ 1514475 h 4162425"/>
              <a:gd name="connsiteX50" fmla="*/ 1241532 w 3370995"/>
              <a:gd name="connsiteY50" fmla="*/ 1600200 h 4162425"/>
              <a:gd name="connsiteX51" fmla="*/ 1289157 w 3370995"/>
              <a:gd name="connsiteY51" fmla="*/ 1685925 h 4162425"/>
              <a:gd name="connsiteX52" fmla="*/ 1317732 w 3370995"/>
              <a:gd name="connsiteY52" fmla="*/ 1781175 h 4162425"/>
              <a:gd name="connsiteX53" fmla="*/ 1336782 w 3370995"/>
              <a:gd name="connsiteY53" fmla="*/ 1819275 h 4162425"/>
              <a:gd name="connsiteX54" fmla="*/ 1346307 w 3370995"/>
              <a:gd name="connsiteY54" fmla="*/ 1847850 h 4162425"/>
              <a:gd name="connsiteX55" fmla="*/ 1365357 w 3370995"/>
              <a:gd name="connsiteY55" fmla="*/ 1876425 h 4162425"/>
              <a:gd name="connsiteX56" fmla="*/ 1374882 w 3370995"/>
              <a:gd name="connsiteY56" fmla="*/ 1905000 h 4162425"/>
              <a:gd name="connsiteX57" fmla="*/ 1393932 w 3370995"/>
              <a:gd name="connsiteY57" fmla="*/ 1933575 h 4162425"/>
              <a:gd name="connsiteX58" fmla="*/ 1412982 w 3370995"/>
              <a:gd name="connsiteY58" fmla="*/ 1990725 h 4162425"/>
              <a:gd name="connsiteX59" fmla="*/ 1432032 w 3370995"/>
              <a:gd name="connsiteY59" fmla="*/ 2057400 h 4162425"/>
              <a:gd name="connsiteX60" fmla="*/ 1441557 w 3370995"/>
              <a:gd name="connsiteY60" fmla="*/ 2105025 h 4162425"/>
              <a:gd name="connsiteX61" fmla="*/ 1479657 w 3370995"/>
              <a:gd name="connsiteY61" fmla="*/ 2190750 h 4162425"/>
              <a:gd name="connsiteX62" fmla="*/ 1489182 w 3370995"/>
              <a:gd name="connsiteY62" fmla="*/ 2219325 h 4162425"/>
              <a:gd name="connsiteX63" fmla="*/ 1470132 w 3370995"/>
              <a:gd name="connsiteY63" fmla="*/ 2266950 h 4162425"/>
              <a:gd name="connsiteX64" fmla="*/ 1489182 w 3370995"/>
              <a:gd name="connsiteY64" fmla="*/ 2362200 h 4162425"/>
              <a:gd name="connsiteX65" fmla="*/ 1517757 w 3370995"/>
              <a:gd name="connsiteY65" fmla="*/ 2457450 h 4162425"/>
              <a:gd name="connsiteX66" fmla="*/ 1527282 w 3370995"/>
              <a:gd name="connsiteY66" fmla="*/ 2486025 h 4162425"/>
              <a:gd name="connsiteX67" fmla="*/ 1555857 w 3370995"/>
              <a:gd name="connsiteY67" fmla="*/ 2543175 h 4162425"/>
              <a:gd name="connsiteX68" fmla="*/ 1651107 w 3370995"/>
              <a:gd name="connsiteY68" fmla="*/ 2571750 h 4162425"/>
              <a:gd name="connsiteX69" fmla="*/ 1689207 w 3370995"/>
              <a:gd name="connsiteY69" fmla="*/ 2581275 h 4162425"/>
              <a:gd name="connsiteX70" fmla="*/ 1727307 w 3370995"/>
              <a:gd name="connsiteY70" fmla="*/ 2571750 h 4162425"/>
              <a:gd name="connsiteX71" fmla="*/ 1793982 w 3370995"/>
              <a:gd name="connsiteY71" fmla="*/ 2552700 h 4162425"/>
              <a:gd name="connsiteX72" fmla="*/ 2079732 w 3370995"/>
              <a:gd name="connsiteY72" fmla="*/ 2524125 h 4162425"/>
              <a:gd name="connsiteX73" fmla="*/ 2136882 w 3370995"/>
              <a:gd name="connsiteY73" fmla="*/ 2457450 h 4162425"/>
              <a:gd name="connsiteX74" fmla="*/ 2194032 w 3370995"/>
              <a:gd name="connsiteY74" fmla="*/ 2400300 h 4162425"/>
              <a:gd name="connsiteX75" fmla="*/ 2260707 w 3370995"/>
              <a:gd name="connsiteY75" fmla="*/ 2371725 h 4162425"/>
              <a:gd name="connsiteX76" fmla="*/ 2327382 w 3370995"/>
              <a:gd name="connsiteY76" fmla="*/ 2333625 h 4162425"/>
              <a:gd name="connsiteX77" fmla="*/ 2355957 w 3370995"/>
              <a:gd name="connsiteY77" fmla="*/ 2314575 h 4162425"/>
              <a:gd name="connsiteX78" fmla="*/ 2413107 w 3370995"/>
              <a:gd name="connsiteY78" fmla="*/ 2295525 h 4162425"/>
              <a:gd name="connsiteX79" fmla="*/ 2479782 w 3370995"/>
              <a:gd name="connsiteY79" fmla="*/ 2228850 h 4162425"/>
              <a:gd name="connsiteX80" fmla="*/ 2508357 w 3370995"/>
              <a:gd name="connsiteY80" fmla="*/ 2200275 h 4162425"/>
              <a:gd name="connsiteX81" fmla="*/ 2555982 w 3370995"/>
              <a:gd name="connsiteY81" fmla="*/ 2171700 h 4162425"/>
              <a:gd name="connsiteX82" fmla="*/ 2594082 w 3370995"/>
              <a:gd name="connsiteY82" fmla="*/ 2143125 h 4162425"/>
              <a:gd name="connsiteX83" fmla="*/ 2622657 w 3370995"/>
              <a:gd name="connsiteY83" fmla="*/ 2124075 h 4162425"/>
              <a:gd name="connsiteX84" fmla="*/ 2651232 w 3370995"/>
              <a:gd name="connsiteY84" fmla="*/ 2095500 h 4162425"/>
              <a:gd name="connsiteX85" fmla="*/ 2689332 w 3370995"/>
              <a:gd name="connsiteY85" fmla="*/ 2028825 h 4162425"/>
              <a:gd name="connsiteX86" fmla="*/ 2717907 w 3370995"/>
              <a:gd name="connsiteY86" fmla="*/ 2009775 h 4162425"/>
              <a:gd name="connsiteX87" fmla="*/ 2746482 w 3370995"/>
              <a:gd name="connsiteY87" fmla="*/ 1981200 h 4162425"/>
              <a:gd name="connsiteX88" fmla="*/ 2756007 w 3370995"/>
              <a:gd name="connsiteY88" fmla="*/ 1943100 h 4162425"/>
              <a:gd name="connsiteX89" fmla="*/ 2870307 w 3370995"/>
              <a:gd name="connsiteY89" fmla="*/ 1847850 h 4162425"/>
              <a:gd name="connsiteX90" fmla="*/ 2898882 w 3370995"/>
              <a:gd name="connsiteY90" fmla="*/ 1828800 h 4162425"/>
              <a:gd name="connsiteX91" fmla="*/ 2927457 w 3370995"/>
              <a:gd name="connsiteY91" fmla="*/ 1809750 h 4162425"/>
              <a:gd name="connsiteX92" fmla="*/ 2946507 w 3370995"/>
              <a:gd name="connsiteY92" fmla="*/ 1752600 h 4162425"/>
              <a:gd name="connsiteX93" fmla="*/ 3013182 w 3370995"/>
              <a:gd name="connsiteY93" fmla="*/ 1657350 h 4162425"/>
              <a:gd name="connsiteX94" fmla="*/ 3032232 w 3370995"/>
              <a:gd name="connsiteY94" fmla="*/ 1600200 h 4162425"/>
              <a:gd name="connsiteX95" fmla="*/ 3051282 w 3370995"/>
              <a:gd name="connsiteY95" fmla="*/ 1571625 h 4162425"/>
              <a:gd name="connsiteX96" fmla="*/ 3060807 w 3370995"/>
              <a:gd name="connsiteY96" fmla="*/ 1543050 h 4162425"/>
              <a:gd name="connsiteX97" fmla="*/ 3117957 w 3370995"/>
              <a:gd name="connsiteY97" fmla="*/ 1504950 h 4162425"/>
              <a:gd name="connsiteX98" fmla="*/ 3156057 w 3370995"/>
              <a:gd name="connsiteY98" fmla="*/ 1447800 h 4162425"/>
              <a:gd name="connsiteX99" fmla="*/ 3222732 w 3370995"/>
              <a:gd name="connsiteY99" fmla="*/ 1390650 h 4162425"/>
              <a:gd name="connsiteX100" fmla="*/ 3241782 w 3370995"/>
              <a:gd name="connsiteY100" fmla="*/ 1304925 h 4162425"/>
              <a:gd name="connsiteX101" fmla="*/ 3279882 w 3370995"/>
              <a:gd name="connsiteY101" fmla="*/ 1247775 h 4162425"/>
              <a:gd name="connsiteX102" fmla="*/ 3289407 w 3370995"/>
              <a:gd name="connsiteY102" fmla="*/ 1209675 h 4162425"/>
              <a:gd name="connsiteX103" fmla="*/ 3327507 w 3370995"/>
              <a:gd name="connsiteY103" fmla="*/ 1152525 h 4162425"/>
              <a:gd name="connsiteX104" fmla="*/ 3337032 w 3370995"/>
              <a:gd name="connsiteY104" fmla="*/ 1114425 h 4162425"/>
              <a:gd name="connsiteX105" fmla="*/ 3317982 w 3370995"/>
              <a:gd name="connsiteY105" fmla="*/ 666750 h 4162425"/>
              <a:gd name="connsiteX106" fmla="*/ 3308457 w 3370995"/>
              <a:gd name="connsiteY106" fmla="*/ 561975 h 4162425"/>
              <a:gd name="connsiteX107" fmla="*/ 3289407 w 3370995"/>
              <a:gd name="connsiteY107" fmla="*/ 533400 h 4162425"/>
              <a:gd name="connsiteX108" fmla="*/ 3251307 w 3370995"/>
              <a:gd name="connsiteY108" fmla="*/ 476250 h 4162425"/>
              <a:gd name="connsiteX109" fmla="*/ 3175107 w 3370995"/>
              <a:gd name="connsiteY109" fmla="*/ 390525 h 4162425"/>
              <a:gd name="connsiteX110" fmla="*/ 3165582 w 3370995"/>
              <a:gd name="connsiteY110" fmla="*/ 352425 h 4162425"/>
              <a:gd name="connsiteX111" fmla="*/ 3137007 w 3370995"/>
              <a:gd name="connsiteY111" fmla="*/ 323850 h 4162425"/>
              <a:gd name="connsiteX112" fmla="*/ 3117957 w 3370995"/>
              <a:gd name="connsiteY112" fmla="*/ 295275 h 4162425"/>
              <a:gd name="connsiteX113" fmla="*/ 3108432 w 3370995"/>
              <a:gd name="connsiteY113" fmla="*/ 266700 h 4162425"/>
              <a:gd name="connsiteX114" fmla="*/ 3070332 w 3370995"/>
              <a:gd name="connsiteY114" fmla="*/ 209550 h 4162425"/>
              <a:gd name="connsiteX115" fmla="*/ 3022707 w 3370995"/>
              <a:gd name="connsiteY115" fmla="*/ 104775 h 4162425"/>
              <a:gd name="connsiteX116" fmla="*/ 2984607 w 3370995"/>
              <a:gd name="connsiteY116" fmla="*/ 47625 h 4162425"/>
              <a:gd name="connsiteX117" fmla="*/ 2956032 w 3370995"/>
              <a:gd name="connsiteY117" fmla="*/ 0 h 41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370995" h="4162425">
                <a:moveTo>
                  <a:pt x="498582" y="4162425"/>
                </a:moveTo>
                <a:cubicBezTo>
                  <a:pt x="492232" y="4140200"/>
                  <a:pt x="484655" y="4118290"/>
                  <a:pt x="479532" y="4095750"/>
                </a:cubicBezTo>
                <a:cubicBezTo>
                  <a:pt x="471540" y="4060585"/>
                  <a:pt x="456497" y="3967501"/>
                  <a:pt x="441432" y="3914775"/>
                </a:cubicBezTo>
                <a:cubicBezTo>
                  <a:pt x="427113" y="3864658"/>
                  <a:pt x="435118" y="3902147"/>
                  <a:pt x="403332" y="3838575"/>
                </a:cubicBezTo>
                <a:cubicBezTo>
                  <a:pt x="395686" y="3823282"/>
                  <a:pt x="389689" y="3807170"/>
                  <a:pt x="384282" y="3790950"/>
                </a:cubicBezTo>
                <a:cubicBezTo>
                  <a:pt x="380142" y="3778531"/>
                  <a:pt x="379914" y="3764882"/>
                  <a:pt x="374757" y="3752850"/>
                </a:cubicBezTo>
                <a:cubicBezTo>
                  <a:pt x="370248" y="3742328"/>
                  <a:pt x="361387" y="3734214"/>
                  <a:pt x="355707" y="3724275"/>
                </a:cubicBezTo>
                <a:cubicBezTo>
                  <a:pt x="348662" y="3711947"/>
                  <a:pt x="342250" y="3699226"/>
                  <a:pt x="336657" y="3686175"/>
                </a:cubicBezTo>
                <a:cubicBezTo>
                  <a:pt x="332702" y="3676947"/>
                  <a:pt x="332701" y="3665954"/>
                  <a:pt x="327132" y="3657600"/>
                </a:cubicBezTo>
                <a:cubicBezTo>
                  <a:pt x="319660" y="3646392"/>
                  <a:pt x="307323" y="3639252"/>
                  <a:pt x="298557" y="3629025"/>
                </a:cubicBezTo>
                <a:cubicBezTo>
                  <a:pt x="251299" y="3573891"/>
                  <a:pt x="291710" y="3605411"/>
                  <a:pt x="241407" y="3571875"/>
                </a:cubicBezTo>
                <a:cubicBezTo>
                  <a:pt x="234050" y="3549804"/>
                  <a:pt x="226956" y="3524032"/>
                  <a:pt x="212832" y="3505200"/>
                </a:cubicBezTo>
                <a:cubicBezTo>
                  <a:pt x="202056" y="3490832"/>
                  <a:pt x="187432" y="3479800"/>
                  <a:pt x="174732" y="3467100"/>
                </a:cubicBezTo>
                <a:cubicBezTo>
                  <a:pt x="171557" y="3451225"/>
                  <a:pt x="170891" y="3434634"/>
                  <a:pt x="165207" y="3419475"/>
                </a:cubicBezTo>
                <a:cubicBezTo>
                  <a:pt x="155533" y="3393676"/>
                  <a:pt x="134427" y="3382539"/>
                  <a:pt x="117582" y="3362325"/>
                </a:cubicBezTo>
                <a:cubicBezTo>
                  <a:pt x="110253" y="3353531"/>
                  <a:pt x="104882" y="3343275"/>
                  <a:pt x="98532" y="3333750"/>
                </a:cubicBezTo>
                <a:cubicBezTo>
                  <a:pt x="94443" y="3305129"/>
                  <a:pt x="87839" y="3250091"/>
                  <a:pt x="79482" y="3219450"/>
                </a:cubicBezTo>
                <a:cubicBezTo>
                  <a:pt x="74198" y="3200077"/>
                  <a:pt x="66782" y="3181350"/>
                  <a:pt x="60432" y="3162300"/>
                </a:cubicBezTo>
                <a:cubicBezTo>
                  <a:pt x="54082" y="3111500"/>
                  <a:pt x="44331" y="3061010"/>
                  <a:pt x="41382" y="3009900"/>
                </a:cubicBezTo>
                <a:cubicBezTo>
                  <a:pt x="18810" y="2618660"/>
                  <a:pt x="69137" y="2778840"/>
                  <a:pt x="22332" y="2638425"/>
                </a:cubicBezTo>
                <a:cubicBezTo>
                  <a:pt x="0" y="2459769"/>
                  <a:pt x="3282" y="2506227"/>
                  <a:pt x="3282" y="2200275"/>
                </a:cubicBezTo>
                <a:cubicBezTo>
                  <a:pt x="3282" y="2158878"/>
                  <a:pt x="6351" y="2117340"/>
                  <a:pt x="12807" y="2076450"/>
                </a:cubicBezTo>
                <a:cubicBezTo>
                  <a:pt x="15939" y="2056615"/>
                  <a:pt x="26987" y="2038781"/>
                  <a:pt x="31857" y="2019300"/>
                </a:cubicBezTo>
                <a:cubicBezTo>
                  <a:pt x="53342" y="1933360"/>
                  <a:pt x="42628" y="1967938"/>
                  <a:pt x="60432" y="1914525"/>
                </a:cubicBezTo>
                <a:cubicBezTo>
                  <a:pt x="66782" y="1816100"/>
                  <a:pt x="35373" y="1707467"/>
                  <a:pt x="79482" y="1619250"/>
                </a:cubicBezTo>
                <a:cubicBezTo>
                  <a:pt x="142663" y="1492888"/>
                  <a:pt x="66012" y="1650681"/>
                  <a:pt x="108057" y="1552575"/>
                </a:cubicBezTo>
                <a:cubicBezTo>
                  <a:pt x="113650" y="1539524"/>
                  <a:pt x="122617" y="1527945"/>
                  <a:pt x="127107" y="1514475"/>
                </a:cubicBezTo>
                <a:cubicBezTo>
                  <a:pt x="135386" y="1489637"/>
                  <a:pt x="131634" y="1460060"/>
                  <a:pt x="146157" y="1438275"/>
                </a:cubicBezTo>
                <a:cubicBezTo>
                  <a:pt x="174387" y="1395930"/>
                  <a:pt x="190830" y="1367218"/>
                  <a:pt x="241407" y="1333500"/>
                </a:cubicBezTo>
                <a:cubicBezTo>
                  <a:pt x="250932" y="1327150"/>
                  <a:pt x="261188" y="1321779"/>
                  <a:pt x="269982" y="1314450"/>
                </a:cubicBezTo>
                <a:cubicBezTo>
                  <a:pt x="280330" y="1305826"/>
                  <a:pt x="287134" y="1293014"/>
                  <a:pt x="298557" y="1285875"/>
                </a:cubicBezTo>
                <a:cubicBezTo>
                  <a:pt x="313056" y="1276813"/>
                  <a:pt x="330307" y="1273175"/>
                  <a:pt x="346182" y="1266825"/>
                </a:cubicBezTo>
                <a:cubicBezTo>
                  <a:pt x="358882" y="1254125"/>
                  <a:pt x="369338" y="1238688"/>
                  <a:pt x="384282" y="1228725"/>
                </a:cubicBezTo>
                <a:cubicBezTo>
                  <a:pt x="395671" y="1221132"/>
                  <a:pt x="442439" y="1206164"/>
                  <a:pt x="460482" y="1200150"/>
                </a:cubicBezTo>
                <a:cubicBezTo>
                  <a:pt x="479532" y="1184275"/>
                  <a:pt x="496999" y="1166280"/>
                  <a:pt x="517632" y="1152525"/>
                </a:cubicBezTo>
                <a:cubicBezTo>
                  <a:pt x="525986" y="1146956"/>
                  <a:pt x="536979" y="1146955"/>
                  <a:pt x="546207" y="1143000"/>
                </a:cubicBezTo>
                <a:cubicBezTo>
                  <a:pt x="583778" y="1126898"/>
                  <a:pt x="596985" y="1111571"/>
                  <a:pt x="641457" y="1104900"/>
                </a:cubicBezTo>
                <a:cubicBezTo>
                  <a:pt x="685527" y="1098289"/>
                  <a:pt x="730357" y="1098550"/>
                  <a:pt x="774807" y="1095375"/>
                </a:cubicBezTo>
                <a:cubicBezTo>
                  <a:pt x="790682" y="1092200"/>
                  <a:pt x="806243" y="1085850"/>
                  <a:pt x="822432" y="1085850"/>
                </a:cubicBezTo>
                <a:cubicBezTo>
                  <a:pt x="848030" y="1085850"/>
                  <a:pt x="873473" y="1090658"/>
                  <a:pt x="898632" y="1095375"/>
                </a:cubicBezTo>
                <a:cubicBezTo>
                  <a:pt x="929108" y="1101089"/>
                  <a:pt x="991215" y="1116118"/>
                  <a:pt x="1022457" y="1133475"/>
                </a:cubicBezTo>
                <a:cubicBezTo>
                  <a:pt x="1036334" y="1141185"/>
                  <a:pt x="1047095" y="1153636"/>
                  <a:pt x="1060557" y="1162050"/>
                </a:cubicBezTo>
                <a:cubicBezTo>
                  <a:pt x="1072598" y="1169575"/>
                  <a:pt x="1085957" y="1174750"/>
                  <a:pt x="1098657" y="1181100"/>
                </a:cubicBezTo>
                <a:cubicBezTo>
                  <a:pt x="1101832" y="1196975"/>
                  <a:pt x="1103062" y="1213366"/>
                  <a:pt x="1108182" y="1228725"/>
                </a:cubicBezTo>
                <a:cubicBezTo>
                  <a:pt x="1116239" y="1252895"/>
                  <a:pt x="1132347" y="1274497"/>
                  <a:pt x="1146282" y="1295400"/>
                </a:cubicBezTo>
                <a:cubicBezTo>
                  <a:pt x="1149457" y="1308100"/>
                  <a:pt x="1150650" y="1321468"/>
                  <a:pt x="1155807" y="1333500"/>
                </a:cubicBezTo>
                <a:cubicBezTo>
                  <a:pt x="1160316" y="1344022"/>
                  <a:pt x="1171490" y="1351134"/>
                  <a:pt x="1174857" y="1362075"/>
                </a:cubicBezTo>
                <a:cubicBezTo>
                  <a:pt x="1184379" y="1393022"/>
                  <a:pt x="1183668" y="1426608"/>
                  <a:pt x="1193907" y="1457325"/>
                </a:cubicBezTo>
                <a:cubicBezTo>
                  <a:pt x="1197082" y="1466850"/>
                  <a:pt x="1198942" y="1476920"/>
                  <a:pt x="1203432" y="1485900"/>
                </a:cubicBezTo>
                <a:cubicBezTo>
                  <a:pt x="1208552" y="1496139"/>
                  <a:pt x="1217362" y="1504236"/>
                  <a:pt x="1222482" y="1514475"/>
                </a:cubicBezTo>
                <a:cubicBezTo>
                  <a:pt x="1238010" y="1545531"/>
                  <a:pt x="1230557" y="1563617"/>
                  <a:pt x="1241532" y="1600200"/>
                </a:cubicBezTo>
                <a:cubicBezTo>
                  <a:pt x="1246998" y="1618420"/>
                  <a:pt x="1281783" y="1673635"/>
                  <a:pt x="1289157" y="1685925"/>
                </a:cubicBezTo>
                <a:cubicBezTo>
                  <a:pt x="1295993" y="1713270"/>
                  <a:pt x="1306137" y="1757985"/>
                  <a:pt x="1317732" y="1781175"/>
                </a:cubicBezTo>
                <a:cubicBezTo>
                  <a:pt x="1324082" y="1793875"/>
                  <a:pt x="1331189" y="1806224"/>
                  <a:pt x="1336782" y="1819275"/>
                </a:cubicBezTo>
                <a:cubicBezTo>
                  <a:pt x="1340737" y="1828503"/>
                  <a:pt x="1341817" y="1838870"/>
                  <a:pt x="1346307" y="1847850"/>
                </a:cubicBezTo>
                <a:cubicBezTo>
                  <a:pt x="1351427" y="1858089"/>
                  <a:pt x="1360237" y="1866186"/>
                  <a:pt x="1365357" y="1876425"/>
                </a:cubicBezTo>
                <a:cubicBezTo>
                  <a:pt x="1369847" y="1885405"/>
                  <a:pt x="1370392" y="1896020"/>
                  <a:pt x="1374882" y="1905000"/>
                </a:cubicBezTo>
                <a:cubicBezTo>
                  <a:pt x="1380002" y="1915239"/>
                  <a:pt x="1389283" y="1923114"/>
                  <a:pt x="1393932" y="1933575"/>
                </a:cubicBezTo>
                <a:cubicBezTo>
                  <a:pt x="1402087" y="1951925"/>
                  <a:pt x="1406632" y="1971675"/>
                  <a:pt x="1412982" y="1990725"/>
                </a:cubicBezTo>
                <a:cubicBezTo>
                  <a:pt x="1423589" y="2022546"/>
                  <a:pt x="1424059" y="2021520"/>
                  <a:pt x="1432032" y="2057400"/>
                </a:cubicBezTo>
                <a:cubicBezTo>
                  <a:pt x="1435544" y="2073204"/>
                  <a:pt x="1436905" y="2089518"/>
                  <a:pt x="1441557" y="2105025"/>
                </a:cubicBezTo>
                <a:cubicBezTo>
                  <a:pt x="1456326" y="2154257"/>
                  <a:pt x="1460895" y="2146971"/>
                  <a:pt x="1479657" y="2190750"/>
                </a:cubicBezTo>
                <a:cubicBezTo>
                  <a:pt x="1483612" y="2199978"/>
                  <a:pt x="1486007" y="2209800"/>
                  <a:pt x="1489182" y="2219325"/>
                </a:cubicBezTo>
                <a:cubicBezTo>
                  <a:pt x="1482832" y="2235200"/>
                  <a:pt x="1470132" y="2249852"/>
                  <a:pt x="1470132" y="2266950"/>
                </a:cubicBezTo>
                <a:cubicBezTo>
                  <a:pt x="1470132" y="2299329"/>
                  <a:pt x="1481329" y="2330788"/>
                  <a:pt x="1489182" y="2362200"/>
                </a:cubicBezTo>
                <a:cubicBezTo>
                  <a:pt x="1503577" y="2419781"/>
                  <a:pt x="1494567" y="2387881"/>
                  <a:pt x="1517757" y="2457450"/>
                </a:cubicBezTo>
                <a:lnTo>
                  <a:pt x="1527282" y="2486025"/>
                </a:lnTo>
                <a:cubicBezTo>
                  <a:pt x="1533005" y="2503193"/>
                  <a:pt x="1539701" y="2531635"/>
                  <a:pt x="1555857" y="2543175"/>
                </a:cubicBezTo>
                <a:cubicBezTo>
                  <a:pt x="1581565" y="2561538"/>
                  <a:pt x="1621701" y="2565215"/>
                  <a:pt x="1651107" y="2571750"/>
                </a:cubicBezTo>
                <a:cubicBezTo>
                  <a:pt x="1663886" y="2574590"/>
                  <a:pt x="1676507" y="2578100"/>
                  <a:pt x="1689207" y="2581275"/>
                </a:cubicBezTo>
                <a:cubicBezTo>
                  <a:pt x="1701907" y="2578100"/>
                  <a:pt x="1714677" y="2575194"/>
                  <a:pt x="1727307" y="2571750"/>
                </a:cubicBezTo>
                <a:cubicBezTo>
                  <a:pt x="1749607" y="2565668"/>
                  <a:pt x="1771076" y="2555795"/>
                  <a:pt x="1793982" y="2552700"/>
                </a:cubicBezTo>
                <a:cubicBezTo>
                  <a:pt x="1888845" y="2539881"/>
                  <a:pt x="2079732" y="2524125"/>
                  <a:pt x="2079732" y="2524125"/>
                </a:cubicBezTo>
                <a:cubicBezTo>
                  <a:pt x="2181742" y="2422115"/>
                  <a:pt x="2026910" y="2579641"/>
                  <a:pt x="2136882" y="2457450"/>
                </a:cubicBezTo>
                <a:cubicBezTo>
                  <a:pt x="2154904" y="2437425"/>
                  <a:pt x="2169270" y="2410912"/>
                  <a:pt x="2194032" y="2400300"/>
                </a:cubicBezTo>
                <a:cubicBezTo>
                  <a:pt x="2216257" y="2390775"/>
                  <a:pt x="2239080" y="2382539"/>
                  <a:pt x="2260707" y="2371725"/>
                </a:cubicBezTo>
                <a:cubicBezTo>
                  <a:pt x="2283602" y="2360277"/>
                  <a:pt x="2305432" y="2346795"/>
                  <a:pt x="2327382" y="2333625"/>
                </a:cubicBezTo>
                <a:cubicBezTo>
                  <a:pt x="2337198" y="2327735"/>
                  <a:pt x="2345496" y="2319224"/>
                  <a:pt x="2355957" y="2314575"/>
                </a:cubicBezTo>
                <a:cubicBezTo>
                  <a:pt x="2374307" y="2306420"/>
                  <a:pt x="2394057" y="2301875"/>
                  <a:pt x="2413107" y="2295525"/>
                </a:cubicBezTo>
                <a:cubicBezTo>
                  <a:pt x="2490673" y="2198567"/>
                  <a:pt x="2416095" y="2281922"/>
                  <a:pt x="2479782" y="2228850"/>
                </a:cubicBezTo>
                <a:cubicBezTo>
                  <a:pt x="2490130" y="2220226"/>
                  <a:pt x="2497581" y="2208357"/>
                  <a:pt x="2508357" y="2200275"/>
                </a:cubicBezTo>
                <a:cubicBezTo>
                  <a:pt x="2523168" y="2189167"/>
                  <a:pt x="2540578" y="2181969"/>
                  <a:pt x="2555982" y="2171700"/>
                </a:cubicBezTo>
                <a:cubicBezTo>
                  <a:pt x="2569191" y="2162894"/>
                  <a:pt x="2581164" y="2152352"/>
                  <a:pt x="2594082" y="2143125"/>
                </a:cubicBezTo>
                <a:cubicBezTo>
                  <a:pt x="2603397" y="2136471"/>
                  <a:pt x="2613863" y="2131404"/>
                  <a:pt x="2622657" y="2124075"/>
                </a:cubicBezTo>
                <a:cubicBezTo>
                  <a:pt x="2633005" y="2115451"/>
                  <a:pt x="2643402" y="2106461"/>
                  <a:pt x="2651232" y="2095500"/>
                </a:cubicBezTo>
                <a:cubicBezTo>
                  <a:pt x="2669909" y="2069353"/>
                  <a:pt x="2666834" y="2051323"/>
                  <a:pt x="2689332" y="2028825"/>
                </a:cubicBezTo>
                <a:cubicBezTo>
                  <a:pt x="2697427" y="2020730"/>
                  <a:pt x="2709113" y="2017104"/>
                  <a:pt x="2717907" y="2009775"/>
                </a:cubicBezTo>
                <a:cubicBezTo>
                  <a:pt x="2728255" y="2001151"/>
                  <a:pt x="2736957" y="1990725"/>
                  <a:pt x="2746482" y="1981200"/>
                </a:cubicBezTo>
                <a:cubicBezTo>
                  <a:pt x="2749657" y="1968500"/>
                  <a:pt x="2748500" y="1953824"/>
                  <a:pt x="2756007" y="1943100"/>
                </a:cubicBezTo>
                <a:cubicBezTo>
                  <a:pt x="2788093" y="1897263"/>
                  <a:pt x="2825800" y="1877522"/>
                  <a:pt x="2870307" y="1847850"/>
                </a:cubicBezTo>
                <a:lnTo>
                  <a:pt x="2898882" y="1828800"/>
                </a:lnTo>
                <a:lnTo>
                  <a:pt x="2927457" y="1809750"/>
                </a:lnTo>
                <a:cubicBezTo>
                  <a:pt x="2933807" y="1790700"/>
                  <a:pt x="2935368" y="1769308"/>
                  <a:pt x="2946507" y="1752600"/>
                </a:cubicBezTo>
                <a:cubicBezTo>
                  <a:pt x="2993413" y="1682241"/>
                  <a:pt x="2970870" y="1713766"/>
                  <a:pt x="3013182" y="1657350"/>
                </a:cubicBezTo>
                <a:cubicBezTo>
                  <a:pt x="3019532" y="1638300"/>
                  <a:pt x="3021093" y="1616908"/>
                  <a:pt x="3032232" y="1600200"/>
                </a:cubicBezTo>
                <a:cubicBezTo>
                  <a:pt x="3038582" y="1590675"/>
                  <a:pt x="3046162" y="1581864"/>
                  <a:pt x="3051282" y="1571625"/>
                </a:cubicBezTo>
                <a:cubicBezTo>
                  <a:pt x="3055772" y="1562645"/>
                  <a:pt x="3053707" y="1550150"/>
                  <a:pt x="3060807" y="1543050"/>
                </a:cubicBezTo>
                <a:cubicBezTo>
                  <a:pt x="3076996" y="1526861"/>
                  <a:pt x="3117957" y="1504950"/>
                  <a:pt x="3117957" y="1504950"/>
                </a:cubicBezTo>
                <a:cubicBezTo>
                  <a:pt x="3130657" y="1485900"/>
                  <a:pt x="3137741" y="1461537"/>
                  <a:pt x="3156057" y="1447800"/>
                </a:cubicBezTo>
                <a:cubicBezTo>
                  <a:pt x="3204933" y="1411143"/>
                  <a:pt x="3182932" y="1430450"/>
                  <a:pt x="3222732" y="1390650"/>
                </a:cubicBezTo>
                <a:cubicBezTo>
                  <a:pt x="3225316" y="1375144"/>
                  <a:pt x="3230616" y="1325024"/>
                  <a:pt x="3241782" y="1304925"/>
                </a:cubicBezTo>
                <a:cubicBezTo>
                  <a:pt x="3252901" y="1284911"/>
                  <a:pt x="3279882" y="1247775"/>
                  <a:pt x="3279882" y="1247775"/>
                </a:cubicBezTo>
                <a:cubicBezTo>
                  <a:pt x="3283057" y="1235075"/>
                  <a:pt x="3283553" y="1221384"/>
                  <a:pt x="3289407" y="1209675"/>
                </a:cubicBezTo>
                <a:cubicBezTo>
                  <a:pt x="3299646" y="1189197"/>
                  <a:pt x="3327507" y="1152525"/>
                  <a:pt x="3327507" y="1152525"/>
                </a:cubicBezTo>
                <a:cubicBezTo>
                  <a:pt x="3330682" y="1139825"/>
                  <a:pt x="3337032" y="1127516"/>
                  <a:pt x="3337032" y="1114425"/>
                </a:cubicBezTo>
                <a:cubicBezTo>
                  <a:pt x="3337032" y="714547"/>
                  <a:pt x="3370995" y="825788"/>
                  <a:pt x="3317982" y="666750"/>
                </a:cubicBezTo>
                <a:cubicBezTo>
                  <a:pt x="3314807" y="631825"/>
                  <a:pt x="3315805" y="596266"/>
                  <a:pt x="3308457" y="561975"/>
                </a:cubicBezTo>
                <a:cubicBezTo>
                  <a:pt x="3306058" y="550781"/>
                  <a:pt x="3293916" y="543922"/>
                  <a:pt x="3289407" y="533400"/>
                </a:cubicBezTo>
                <a:cubicBezTo>
                  <a:pt x="3264804" y="475993"/>
                  <a:pt x="3301532" y="509733"/>
                  <a:pt x="3251307" y="476250"/>
                </a:cubicBezTo>
                <a:cubicBezTo>
                  <a:pt x="3204401" y="405891"/>
                  <a:pt x="3231523" y="432837"/>
                  <a:pt x="3175107" y="390525"/>
                </a:cubicBezTo>
                <a:cubicBezTo>
                  <a:pt x="3171932" y="377825"/>
                  <a:pt x="3172077" y="363791"/>
                  <a:pt x="3165582" y="352425"/>
                </a:cubicBezTo>
                <a:cubicBezTo>
                  <a:pt x="3158899" y="340729"/>
                  <a:pt x="3145631" y="334198"/>
                  <a:pt x="3137007" y="323850"/>
                </a:cubicBezTo>
                <a:cubicBezTo>
                  <a:pt x="3129678" y="315056"/>
                  <a:pt x="3123077" y="305514"/>
                  <a:pt x="3117957" y="295275"/>
                </a:cubicBezTo>
                <a:cubicBezTo>
                  <a:pt x="3113467" y="286295"/>
                  <a:pt x="3113308" y="275477"/>
                  <a:pt x="3108432" y="266700"/>
                </a:cubicBezTo>
                <a:cubicBezTo>
                  <a:pt x="3097313" y="246686"/>
                  <a:pt x="3077572" y="231270"/>
                  <a:pt x="3070332" y="209550"/>
                </a:cubicBezTo>
                <a:cubicBezTo>
                  <a:pt x="3056846" y="169092"/>
                  <a:pt x="3051100" y="147365"/>
                  <a:pt x="3022707" y="104775"/>
                </a:cubicBezTo>
                <a:cubicBezTo>
                  <a:pt x="3010007" y="85725"/>
                  <a:pt x="2991847" y="69345"/>
                  <a:pt x="2984607" y="47625"/>
                </a:cubicBezTo>
                <a:cubicBezTo>
                  <a:pt x="2972242" y="10531"/>
                  <a:pt x="2982182" y="26150"/>
                  <a:pt x="2956032" y="0"/>
                </a:cubicBezTo>
              </a:path>
            </a:pathLst>
          </a:custGeom>
          <a:noFill/>
          <a:ln w="984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cxnSp>
        <p:nvCxnSpPr>
          <p:cNvPr id="49" name="Lige pilforbindelse 48"/>
          <p:cNvCxnSpPr/>
          <p:nvPr/>
        </p:nvCxnSpPr>
        <p:spPr bwMode="auto">
          <a:xfrm flipH="1">
            <a:off x="4788024" y="2204864"/>
            <a:ext cx="792088" cy="1584176"/>
          </a:xfrm>
          <a:prstGeom prst="straightConnector1">
            <a:avLst/>
          </a:prstGeom>
          <a:noFill/>
          <a:ln w="984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Lige pilforbindelse 50"/>
          <p:cNvCxnSpPr>
            <a:stCxn id="81924" idx="2"/>
          </p:cNvCxnSpPr>
          <p:nvPr/>
        </p:nvCxnSpPr>
        <p:spPr bwMode="auto">
          <a:xfrm>
            <a:off x="6732240" y="2924944"/>
            <a:ext cx="914400" cy="914400"/>
          </a:xfrm>
          <a:prstGeom prst="straightConnector1">
            <a:avLst/>
          </a:prstGeom>
          <a:noFill/>
          <a:ln w="984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1" name="Gruppe 60"/>
          <p:cNvGrpSpPr/>
          <p:nvPr/>
        </p:nvGrpSpPr>
        <p:grpSpPr>
          <a:xfrm>
            <a:off x="4395268" y="0"/>
            <a:ext cx="4748732" cy="3933056"/>
            <a:chOff x="4395268" y="0"/>
            <a:chExt cx="4748732" cy="3933056"/>
          </a:xfrm>
        </p:grpSpPr>
        <p:pic>
          <p:nvPicPr>
            <p:cNvPr id="81926" name="Picture 6" descr="http://www.kristeligt-dagblad.dk/modules/xphoto/cache/42/280842_656_700_0_0_0_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395268" y="0"/>
              <a:ext cx="4748732" cy="3105498"/>
            </a:xfrm>
            <a:prstGeom prst="rect">
              <a:avLst/>
            </a:prstGeom>
            <a:noFill/>
          </p:spPr>
        </p:pic>
        <p:cxnSp>
          <p:nvCxnSpPr>
            <p:cNvPr id="58" name="Lige pilforbindelse 57"/>
            <p:cNvCxnSpPr/>
            <p:nvPr/>
          </p:nvCxnSpPr>
          <p:spPr bwMode="auto">
            <a:xfrm flipH="1">
              <a:off x="4716016" y="2420888"/>
              <a:ext cx="792088" cy="151216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113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082842"/>
            <a:ext cx="9144000" cy="5775158"/>
          </a:xfrm>
          <a:prstGeom prst="rect">
            <a:avLst/>
          </a:prstGeom>
        </p:spPr>
      </p:pic>
      <p:pic>
        <p:nvPicPr>
          <p:cNvPr id="10" name="Billede 9" descr="Vikingeskeletter 05.10.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-367151" y="367153"/>
            <a:ext cx="3068960" cy="2334657"/>
          </a:xfrm>
          <a:prstGeom prst="rect">
            <a:avLst/>
          </a:prstGeom>
        </p:spPr>
      </p:pic>
      <p:sp>
        <p:nvSpPr>
          <p:cNvPr id="47107" name="Ellipse 2"/>
          <p:cNvSpPr>
            <a:spLocks noChangeArrowheads="1"/>
          </p:cNvSpPr>
          <p:nvPr/>
        </p:nvSpPr>
        <p:spPr bwMode="auto">
          <a:xfrm>
            <a:off x="1187624" y="2001473"/>
            <a:ext cx="642938" cy="649288"/>
          </a:xfrm>
          <a:prstGeom prst="ellipse">
            <a:avLst/>
          </a:prstGeom>
          <a:noFill/>
          <a:ln w="98425" algn="ctr">
            <a:solidFill>
              <a:srgbClr val="00B05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2928926" y="360000"/>
            <a:ext cx="607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K1135. Man 35-45 </a:t>
            </a:r>
            <a:r>
              <a:rPr lang="da-DK" dirty="0" err="1" smtClean="0">
                <a:latin typeface="Arial Narrow" pitchFamily="34" charset="0"/>
              </a:rPr>
              <a:t>years</a:t>
            </a:r>
            <a:r>
              <a:rPr lang="da-DK" dirty="0" smtClean="0">
                <a:latin typeface="Arial Narrow" pitchFamily="34" charset="0"/>
              </a:rPr>
              <a:t>, c. 165 cm. </a:t>
            </a:r>
            <a:r>
              <a:rPr lang="da-DK" dirty="0" err="1" smtClean="0">
                <a:latin typeface="Arial Narrow" pitchFamily="34" charset="0"/>
              </a:rPr>
              <a:t>Wooden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coffin</a:t>
            </a:r>
            <a:r>
              <a:rPr lang="da-DK" dirty="0" smtClean="0">
                <a:latin typeface="Arial Narrow" pitchFamily="34" charset="0"/>
              </a:rPr>
              <a:t>. </a:t>
            </a:r>
          </a:p>
        </p:txBody>
      </p:sp>
      <p:cxnSp>
        <p:nvCxnSpPr>
          <p:cNvPr id="11" name="Lige pilforbindelse 10"/>
          <p:cNvCxnSpPr/>
          <p:nvPr/>
        </p:nvCxnSpPr>
        <p:spPr bwMode="auto">
          <a:xfrm rot="5400000" flipH="1" flipV="1">
            <a:off x="8359008" y="1713694"/>
            <a:ext cx="714380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ASR13 DB051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7" descr="ASR13 DB052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4238625"/>
            <a:ext cx="39290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boks 5"/>
          <p:cNvSpPr txBox="1"/>
          <p:nvPr/>
        </p:nvSpPr>
        <p:spPr>
          <a:xfrm>
            <a:off x="4929190" y="571480"/>
            <a:ext cx="22525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K1135</a:t>
            </a:r>
          </a:p>
          <a:p>
            <a:endParaRPr lang="da-DK" dirty="0" smtClean="0">
              <a:latin typeface="Arial Narrow" pitchFamily="34" charset="0"/>
            </a:endParaRPr>
          </a:p>
          <a:p>
            <a:r>
              <a:rPr lang="da-DK" dirty="0" err="1" smtClean="0">
                <a:latin typeface="Arial Narrow" pitchFamily="34" charset="0"/>
              </a:rPr>
              <a:t>Poor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preservation</a:t>
            </a:r>
            <a:r>
              <a:rPr lang="da-DK" dirty="0" smtClean="0">
                <a:latin typeface="Arial Narrow" pitchFamily="34" charset="0"/>
              </a:rPr>
              <a:t>.</a:t>
            </a:r>
          </a:p>
          <a:p>
            <a:endParaRPr lang="da-DK" dirty="0" smtClean="0">
              <a:latin typeface="Arial Narrow" pitchFamily="34" charset="0"/>
            </a:endParaRPr>
          </a:p>
          <a:p>
            <a:r>
              <a:rPr lang="da-DK" sz="2000" dirty="0" smtClean="0">
                <a:latin typeface="Arial Narrow" pitchFamily="34" charset="0"/>
              </a:rPr>
              <a:t>14C: 9. C.</a:t>
            </a:r>
          </a:p>
          <a:p>
            <a:endParaRPr lang="da-DK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Vikingeskeletter 05.10.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-367151" y="367153"/>
            <a:ext cx="3068960" cy="2334657"/>
          </a:xfrm>
          <a:prstGeom prst="rect">
            <a:avLst/>
          </a:prstGeom>
        </p:spPr>
      </p:pic>
      <p:pic>
        <p:nvPicPr>
          <p:cNvPr id="6" name="Billede 5" descr="k114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000232" y="1271207"/>
            <a:ext cx="7143768" cy="5586793"/>
          </a:xfrm>
          <a:prstGeom prst="rect">
            <a:avLst/>
          </a:prstGeom>
        </p:spPr>
      </p:pic>
      <p:sp>
        <p:nvSpPr>
          <p:cNvPr id="5" name="Ellipse 2"/>
          <p:cNvSpPr>
            <a:spLocks noChangeArrowheads="1"/>
          </p:cNvSpPr>
          <p:nvPr/>
        </p:nvSpPr>
        <p:spPr bwMode="auto">
          <a:xfrm>
            <a:off x="1356148" y="1484784"/>
            <a:ext cx="642938" cy="649288"/>
          </a:xfrm>
          <a:prstGeom prst="ellipse">
            <a:avLst/>
          </a:prstGeom>
          <a:noFill/>
          <a:ln w="98425" algn="ctr">
            <a:solidFill>
              <a:srgbClr val="00B05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a-DK"/>
          </a:p>
        </p:txBody>
      </p:sp>
      <p:cxnSp>
        <p:nvCxnSpPr>
          <p:cNvPr id="7" name="Lige pilforbindelse 6"/>
          <p:cNvCxnSpPr/>
          <p:nvPr/>
        </p:nvCxnSpPr>
        <p:spPr bwMode="auto">
          <a:xfrm rot="5400000" flipH="1" flipV="1">
            <a:off x="8430446" y="1928008"/>
            <a:ext cx="714380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kstboks 7"/>
          <p:cNvSpPr txBox="1"/>
          <p:nvPr/>
        </p:nvSpPr>
        <p:spPr>
          <a:xfrm>
            <a:off x="2928926" y="500042"/>
            <a:ext cx="5907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K1140. An </a:t>
            </a:r>
            <a:r>
              <a:rPr lang="da-DK" dirty="0" err="1" smtClean="0">
                <a:latin typeface="Arial Narrow" pitchFamily="34" charset="0"/>
              </a:rPr>
              <a:t>emptied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wagon-body-coffin</a:t>
            </a:r>
            <a:r>
              <a:rPr lang="da-DK" dirty="0" smtClean="0">
                <a:latin typeface="Arial Narrow" pitchFamily="34" charset="0"/>
              </a:rPr>
              <a:t>, </a:t>
            </a:r>
            <a:r>
              <a:rPr lang="da-DK" dirty="0" err="1" smtClean="0">
                <a:latin typeface="Arial Narrow" pitchFamily="34" charset="0"/>
              </a:rPr>
              <a:t>prob</a:t>
            </a:r>
            <a:r>
              <a:rPr lang="da-DK" dirty="0" smtClean="0">
                <a:latin typeface="Arial Narrow" pitchFamily="34" charset="0"/>
              </a:rPr>
              <a:t>. 10. 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Billede 3" descr="ASR13 DB059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57231"/>
            <a:ext cx="9144000" cy="50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360363" y="360363"/>
            <a:ext cx="6497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K1140. </a:t>
            </a:r>
            <a:r>
              <a:rPr lang="da-DK" dirty="0" err="1" smtClean="0">
                <a:latin typeface="Arial Narrow" pitchFamily="34" charset="0"/>
              </a:rPr>
              <a:t>Typically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High-status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female</a:t>
            </a:r>
            <a:r>
              <a:rPr lang="da-DK" dirty="0" smtClean="0">
                <a:latin typeface="Arial Narrow" pitchFamily="34" charset="0"/>
              </a:rPr>
              <a:t> grave form.</a:t>
            </a:r>
          </a:p>
          <a:p>
            <a:r>
              <a:rPr lang="da-DK" dirty="0" err="1" smtClean="0">
                <a:latin typeface="Arial Narrow" pitchFamily="34" charset="0"/>
              </a:rPr>
              <a:t>Perhaps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reburied</a:t>
            </a:r>
            <a:r>
              <a:rPr lang="da-DK" dirty="0" smtClean="0">
                <a:latin typeface="Arial Narrow" pitchFamily="34" charset="0"/>
              </a:rPr>
              <a:t> at </a:t>
            </a:r>
            <a:r>
              <a:rPr lang="da-DK" dirty="0" err="1" smtClean="0">
                <a:latin typeface="Arial Narrow" pitchFamily="34" charset="0"/>
              </a:rPr>
              <a:t>another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church</a:t>
            </a:r>
            <a:r>
              <a:rPr lang="da-DK" dirty="0" smtClean="0">
                <a:latin typeface="Arial Narrow" pitchFamily="34" charset="0"/>
              </a:rPr>
              <a:t>?</a:t>
            </a:r>
            <a:endParaRPr lang="da-DK" dirty="0">
              <a:latin typeface="Arial Narrow" pitchFamily="34" charset="0"/>
            </a:endParaRPr>
          </a:p>
        </p:txBody>
      </p:sp>
      <p:pic>
        <p:nvPicPr>
          <p:cNvPr id="11266" name="Picture 2" descr="http://oldtidsglimt.dk/wp/wp-content/uploads/28_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1988840"/>
            <a:ext cx="5915025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degaarden.files.wordpress.com/2012/05/asr13-db-25091.jpg?w=450&amp;h=6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9704" y="0"/>
            <a:ext cx="2664296" cy="6858000"/>
          </a:xfrm>
          <a:prstGeom prst="rect">
            <a:avLst/>
          </a:prstGeom>
          <a:noFill/>
        </p:spPr>
      </p:pic>
      <p:pic>
        <p:nvPicPr>
          <p:cNvPr id="5124" name="Picture 4" descr="http://lindegaarden.files.wordpress.com/2012/05/asr13-db-24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487274" cy="6858000"/>
          </a:xfrm>
          <a:prstGeom prst="rect">
            <a:avLst/>
          </a:prstGeom>
          <a:noFill/>
        </p:spPr>
      </p:pic>
      <p:sp>
        <p:nvSpPr>
          <p:cNvPr id="7" name="Tekstboks 6"/>
          <p:cNvSpPr txBox="1"/>
          <p:nvPr/>
        </p:nvSpPr>
        <p:spPr>
          <a:xfrm>
            <a:off x="323528" y="5733256"/>
            <a:ext cx="298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latin typeface="Arial Narrow" pitchFamily="34" charset="0"/>
              </a:rPr>
              <a:t>Coffin</a:t>
            </a:r>
            <a:r>
              <a:rPr lang="da-DK" dirty="0" smtClean="0">
                <a:latin typeface="Arial Narrow" pitchFamily="34" charset="0"/>
              </a:rPr>
              <a:t> made from </a:t>
            </a:r>
            <a:r>
              <a:rPr lang="da-DK" dirty="0" err="1" smtClean="0">
                <a:latin typeface="Arial Narrow" pitchFamily="34" charset="0"/>
              </a:rPr>
              <a:t>reused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boat</a:t>
            </a:r>
            <a:r>
              <a:rPr lang="da-DK" dirty="0" smtClean="0">
                <a:latin typeface="Arial Narrow" pitchFamily="34" charset="0"/>
              </a:rPr>
              <a:t> parts?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6804248" y="6165304"/>
            <a:ext cx="1279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Log </a:t>
            </a:r>
            <a:r>
              <a:rPr lang="da-DK" dirty="0" err="1" smtClean="0">
                <a:latin typeface="Arial Narrow" pitchFamily="34" charset="0"/>
              </a:rPr>
              <a:t>coffin</a:t>
            </a:r>
            <a:endParaRPr lang="da-DK" dirty="0" smtClean="0">
              <a:latin typeface="Arial Narrow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256428" y="360000"/>
            <a:ext cx="1518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latin typeface="Arial Narrow" pitchFamily="34" charset="0"/>
              </a:rPr>
              <a:t>Coffin</a:t>
            </a:r>
            <a:r>
              <a:rPr lang="da-DK" dirty="0" smtClean="0">
                <a:latin typeface="Arial Narrow" pitchFamily="34" charset="0"/>
              </a:rPr>
              <a:t>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ASR13 DB 27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60000" y="537321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In most of the graves </a:t>
            </a:r>
            <a:r>
              <a:rPr lang="da-DK" dirty="0" err="1" smtClean="0">
                <a:latin typeface="Arial Narrow" pitchFamily="34" charset="0"/>
              </a:rPr>
              <a:t>rectangular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coffins</a:t>
            </a:r>
            <a:endParaRPr lang="da-DK" dirty="0" smtClean="0">
              <a:latin typeface="Arial Narrow" pitchFamily="34" charset="0"/>
            </a:endParaRPr>
          </a:p>
          <a:p>
            <a:r>
              <a:rPr lang="da-DK" dirty="0" smtClean="0">
                <a:latin typeface="Arial Narrow" pitchFamily="34" charset="0"/>
              </a:rPr>
              <a:t>A </a:t>
            </a:r>
            <a:r>
              <a:rPr lang="da-DK" dirty="0" err="1" smtClean="0">
                <a:latin typeface="Arial Narrow" pitchFamily="34" charset="0"/>
              </a:rPr>
              <a:t>few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examples</a:t>
            </a:r>
            <a:r>
              <a:rPr lang="da-DK" dirty="0" smtClean="0">
                <a:latin typeface="Arial Narrow" pitchFamily="34" charset="0"/>
              </a:rPr>
              <a:t> of log </a:t>
            </a:r>
            <a:r>
              <a:rPr lang="da-DK" dirty="0" err="1" smtClean="0">
                <a:latin typeface="Arial Narrow" pitchFamily="34" charset="0"/>
              </a:rPr>
              <a:t>coffins</a:t>
            </a:r>
            <a:r>
              <a:rPr lang="da-DK" dirty="0" smtClean="0">
                <a:latin typeface="Arial Narrow" pitchFamily="34" charset="0"/>
              </a:rPr>
              <a:t> and </a:t>
            </a:r>
            <a:r>
              <a:rPr lang="da-DK" dirty="0" err="1" smtClean="0">
                <a:latin typeface="Arial Narrow" pitchFamily="34" charset="0"/>
              </a:rPr>
              <a:t>coffins</a:t>
            </a:r>
            <a:r>
              <a:rPr lang="da-DK" dirty="0" smtClean="0">
                <a:latin typeface="Arial Narrow" pitchFamily="34" charset="0"/>
              </a:rPr>
              <a:t> from </a:t>
            </a:r>
            <a:r>
              <a:rPr lang="da-DK" dirty="0" err="1" smtClean="0">
                <a:latin typeface="Arial Narrow" pitchFamily="34" charset="0"/>
              </a:rPr>
              <a:t>reused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materials</a:t>
            </a:r>
            <a:r>
              <a:rPr lang="da-DK" dirty="0" smtClean="0">
                <a:latin typeface="Arial Narrow" pitchFamily="34" charset="0"/>
              </a:rPr>
              <a:t>.</a:t>
            </a:r>
          </a:p>
          <a:p>
            <a:r>
              <a:rPr lang="da-DK" dirty="0" err="1" smtClean="0">
                <a:latin typeface="Arial Narrow" pitchFamily="34" charset="0"/>
              </a:rPr>
              <a:t>Strictly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christian</a:t>
            </a:r>
            <a:r>
              <a:rPr lang="da-DK" dirty="0" smtClean="0">
                <a:latin typeface="Arial Narrow" pitchFamily="34" charset="0"/>
              </a:rPr>
              <a:t> grave </a:t>
            </a:r>
            <a:r>
              <a:rPr lang="da-DK" dirty="0" err="1" smtClean="0">
                <a:latin typeface="Arial Narrow" pitchFamily="34" charset="0"/>
              </a:rPr>
              <a:t>custom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with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only</a:t>
            </a:r>
            <a:r>
              <a:rPr lang="da-DK" dirty="0" smtClean="0">
                <a:latin typeface="Arial Narrow" pitchFamily="34" charset="0"/>
              </a:rPr>
              <a:t> a </a:t>
            </a:r>
            <a:r>
              <a:rPr lang="da-DK" dirty="0" err="1" smtClean="0">
                <a:latin typeface="Arial Narrow" pitchFamily="34" charset="0"/>
              </a:rPr>
              <a:t>few</a:t>
            </a:r>
            <a:r>
              <a:rPr lang="da-DK" dirty="0" smtClean="0">
                <a:latin typeface="Arial Narrow" pitchFamily="34" charset="0"/>
              </a:rPr>
              <a:t> deviations.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ASR13 DB 3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5" name="Billede 4" descr="ASR13 DB 29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-775523" y="2980384"/>
            <a:ext cx="4653137" cy="3102091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360000" y="360000"/>
            <a:ext cx="406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latin typeface="Arial Narrow" pitchFamily="34" charset="0"/>
              </a:rPr>
              <a:t>Both</a:t>
            </a:r>
            <a:r>
              <a:rPr lang="da-DK" dirty="0" smtClean="0">
                <a:latin typeface="Arial Narrow" pitchFamily="34" charset="0"/>
              </a:rPr>
              <a:t> men, </a:t>
            </a:r>
            <a:r>
              <a:rPr lang="da-DK" dirty="0" err="1" smtClean="0">
                <a:latin typeface="Arial Narrow" pitchFamily="34" charset="0"/>
              </a:rPr>
              <a:t>women</a:t>
            </a:r>
            <a:r>
              <a:rPr lang="da-DK" dirty="0" smtClean="0">
                <a:latin typeface="Arial Narrow" pitchFamily="34" charset="0"/>
              </a:rPr>
              <a:t> and </a:t>
            </a:r>
            <a:r>
              <a:rPr lang="da-DK" dirty="0" err="1" smtClean="0">
                <a:latin typeface="Arial Narrow" pitchFamily="34" charset="0"/>
              </a:rPr>
              <a:t>children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were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buried</a:t>
            </a:r>
            <a:endParaRPr lang="da-DK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elter på 18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17364"/>
            <a:ext cx="9144000" cy="5540636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360000" y="360000"/>
            <a:ext cx="4067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Viking graves </a:t>
            </a:r>
            <a:r>
              <a:rPr lang="da-DK" dirty="0" err="1" smtClean="0">
                <a:latin typeface="Arial Narrow" pitchFamily="34" charset="0"/>
              </a:rPr>
              <a:t>east</a:t>
            </a:r>
            <a:r>
              <a:rPr lang="da-DK" dirty="0" smtClean="0">
                <a:latin typeface="Arial Narrow" pitchFamily="34" charset="0"/>
              </a:rPr>
              <a:t> of the </a:t>
            </a:r>
            <a:r>
              <a:rPr lang="da-DK" dirty="0" err="1" smtClean="0">
                <a:latin typeface="Arial Narrow" pitchFamily="34" charset="0"/>
              </a:rPr>
              <a:t>cathedral</a:t>
            </a:r>
            <a:endParaRPr lang="da-DK" dirty="0" smtClean="0">
              <a:latin typeface="Arial Narrow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4748783" y="3634358"/>
            <a:ext cx="360000" cy="360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pic>
        <p:nvPicPr>
          <p:cNvPr id="9" name="Billede 8" descr="FeltM9oversig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31632" y="2420888"/>
            <a:ext cx="331236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 descr="ASR2391vognfadin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696205" y="0"/>
            <a:ext cx="6447795" cy="6858000"/>
          </a:xfrm>
          <a:prstGeom prst="rect">
            <a:avLst/>
          </a:prstGeom>
        </p:spPr>
      </p:pic>
      <p:pic>
        <p:nvPicPr>
          <p:cNvPr id="3" name="Billede 2" descr="DSC_012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4481736"/>
            <a:ext cx="2952328" cy="2376264"/>
          </a:xfrm>
          <a:prstGeom prst="rect">
            <a:avLst/>
          </a:prstGeom>
        </p:spPr>
      </p:pic>
      <p:pic>
        <p:nvPicPr>
          <p:cNvPr id="4" name="Billede 3" descr="Perler x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420888"/>
            <a:ext cx="2804322" cy="2094586"/>
          </a:xfrm>
          <a:prstGeom prst="rect">
            <a:avLst/>
          </a:prstGeom>
        </p:spPr>
      </p:pic>
      <p:cxnSp>
        <p:nvCxnSpPr>
          <p:cNvPr id="6" name="Lige pilforbindelse 5"/>
          <p:cNvCxnSpPr>
            <a:stCxn id="4" idx="3"/>
          </p:cNvCxnSpPr>
          <p:nvPr/>
        </p:nvCxnSpPr>
        <p:spPr bwMode="auto">
          <a:xfrm>
            <a:off x="2804322" y="3468181"/>
            <a:ext cx="2343742" cy="118495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Lige pilforbindelse 7"/>
          <p:cNvCxnSpPr>
            <a:stCxn id="3" idx="3"/>
          </p:cNvCxnSpPr>
          <p:nvPr/>
        </p:nvCxnSpPr>
        <p:spPr bwMode="auto">
          <a:xfrm flipV="1">
            <a:off x="2952328" y="4653136"/>
            <a:ext cx="2123728" cy="1016732"/>
          </a:xfrm>
          <a:prstGeom prst="straightConnector1">
            <a:avLst/>
          </a:prstGeom>
          <a:noFill/>
          <a:ln w="984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Lige pilforbindelse 8"/>
          <p:cNvCxnSpPr/>
          <p:nvPr/>
        </p:nvCxnSpPr>
        <p:spPr bwMode="auto">
          <a:xfrm flipV="1">
            <a:off x="2915816" y="4581128"/>
            <a:ext cx="2376264" cy="122413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kstboks 11"/>
          <p:cNvSpPr txBox="1"/>
          <p:nvPr/>
        </p:nvSpPr>
        <p:spPr>
          <a:xfrm>
            <a:off x="360001" y="360000"/>
            <a:ext cx="1979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da-DK" sz="2400" dirty="0" err="1" smtClean="0">
                <a:solidFill>
                  <a:schemeClr val="bg1"/>
                </a:solidFill>
                <a:latin typeface="Arial Narrow" pitchFamily="34" charset="0"/>
              </a:rPr>
              <a:t>two</a:t>
            </a:r>
            <a:r>
              <a:rPr lang="da-DK" sz="2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  <a:latin typeface="Arial Narrow" pitchFamily="34" charset="0"/>
              </a:rPr>
              <a:t>oldest</a:t>
            </a:r>
            <a:r>
              <a:rPr lang="da-DK" sz="2400" dirty="0" smtClean="0">
                <a:solidFill>
                  <a:schemeClr val="bg1"/>
                </a:solidFill>
                <a:latin typeface="Arial Narrow" pitchFamily="34" charset="0"/>
              </a:rPr>
              <a:t> graves </a:t>
            </a:r>
            <a:r>
              <a:rPr lang="da-DK" sz="2400" dirty="0" err="1" smtClean="0">
                <a:solidFill>
                  <a:schemeClr val="bg1"/>
                </a:solidFill>
                <a:latin typeface="Arial Narrow" pitchFamily="34" charset="0"/>
              </a:rPr>
              <a:t>were</a:t>
            </a:r>
            <a:r>
              <a:rPr lang="da-DK" sz="2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  <a:latin typeface="Arial Narrow" pitchFamily="34" charset="0"/>
              </a:rPr>
              <a:t>chamber</a:t>
            </a:r>
            <a:r>
              <a:rPr lang="da-DK" sz="2400" dirty="0" smtClean="0">
                <a:solidFill>
                  <a:schemeClr val="bg1"/>
                </a:solidFill>
                <a:latin typeface="Arial Narrow" pitchFamily="34" charset="0"/>
              </a:rPr>
              <a:t> graves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Vognfadi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2198" y="0"/>
            <a:ext cx="2720681" cy="6858000"/>
          </a:xfrm>
          <a:prstGeom prst="rect">
            <a:avLst/>
          </a:prstGeom>
        </p:spPr>
      </p:pic>
      <p:pic>
        <p:nvPicPr>
          <p:cNvPr id="4" name="Billede 3" descr="Perler x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55776" y="4766486"/>
            <a:ext cx="3539634" cy="2091514"/>
          </a:xfrm>
          <a:prstGeom prst="rect">
            <a:avLst/>
          </a:prstGeom>
        </p:spPr>
      </p:pic>
      <p:pic>
        <p:nvPicPr>
          <p:cNvPr id="5" name="Billede 4" descr="DSC_012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4481736"/>
            <a:ext cx="2448272" cy="2376264"/>
          </a:xfrm>
          <a:prstGeom prst="rect">
            <a:avLst/>
          </a:prstGeom>
        </p:spPr>
      </p:pic>
      <p:pic>
        <p:nvPicPr>
          <p:cNvPr id="6" name="Billede 5" descr="Birka_gräber Tf 96-97.jpg"/>
          <p:cNvPicPr>
            <a:picLocks noChangeAspect="1"/>
          </p:cNvPicPr>
          <p:nvPr/>
        </p:nvPicPr>
        <p:blipFill>
          <a:blip r:embed="rId5" cstate="email"/>
          <a:srcRect l="51575" t="5754" r="7476" b="43013"/>
          <a:stretch>
            <a:fillRect/>
          </a:stretch>
        </p:blipFill>
        <p:spPr>
          <a:xfrm>
            <a:off x="4535136" y="0"/>
            <a:ext cx="4608864" cy="4077072"/>
          </a:xfrm>
          <a:prstGeom prst="rect">
            <a:avLst/>
          </a:prstGeom>
        </p:spPr>
      </p:pic>
      <p:cxnSp>
        <p:nvCxnSpPr>
          <p:cNvPr id="8" name="Lige pilforbindelse 7"/>
          <p:cNvCxnSpPr/>
          <p:nvPr/>
        </p:nvCxnSpPr>
        <p:spPr bwMode="auto">
          <a:xfrm flipH="1">
            <a:off x="1907704" y="1412776"/>
            <a:ext cx="2952328" cy="3528392"/>
          </a:xfrm>
          <a:prstGeom prst="straightConnector1">
            <a:avLst/>
          </a:prstGeom>
          <a:noFill/>
          <a:ln w="984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kstboks 10"/>
          <p:cNvSpPr txBox="1"/>
          <p:nvPr/>
        </p:nvSpPr>
        <p:spPr>
          <a:xfrm>
            <a:off x="360000" y="36000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latin typeface="Arial Narrow" pitchFamily="34" charset="0"/>
              </a:rPr>
              <a:t>Shield</a:t>
            </a:r>
            <a:r>
              <a:rPr lang="da-DK" dirty="0" smtClean="0">
                <a:latin typeface="Arial Narrow" pitchFamily="34" charset="0"/>
              </a:rPr>
              <a:t> amulet</a:t>
            </a:r>
          </a:p>
          <a:p>
            <a:endParaRPr lang="da-DK" dirty="0" smtClean="0">
              <a:latin typeface="Arial Narrow" pitchFamily="34" charset="0"/>
            </a:endParaRPr>
          </a:p>
          <a:p>
            <a:r>
              <a:rPr lang="da-DK" dirty="0" smtClean="0">
                <a:latin typeface="Arial Narrow" pitchFamily="34" charset="0"/>
              </a:rPr>
              <a:t>Silver </a:t>
            </a:r>
            <a:r>
              <a:rPr lang="da-DK" dirty="0" err="1" smtClean="0">
                <a:latin typeface="Arial Narrow" pitchFamily="34" charset="0"/>
              </a:rPr>
              <a:t>filigree</a:t>
            </a:r>
            <a:r>
              <a:rPr lang="da-DK" dirty="0" smtClean="0">
                <a:latin typeface="Arial Narrow" pitchFamily="34" charset="0"/>
              </a:rPr>
              <a:t> </a:t>
            </a:r>
          </a:p>
          <a:p>
            <a:endParaRPr lang="da-DK" dirty="0" smtClean="0">
              <a:latin typeface="Arial Narrow" pitchFamily="34" charset="0"/>
            </a:endParaRPr>
          </a:p>
          <a:p>
            <a:r>
              <a:rPr lang="da-DK" dirty="0" smtClean="0">
                <a:latin typeface="Arial Narrow" pitchFamily="34" charset="0"/>
              </a:rPr>
              <a:t>10. C.</a:t>
            </a:r>
          </a:p>
        </p:txBody>
      </p:sp>
      <p:pic>
        <p:nvPicPr>
          <p:cNvPr id="26626" name="Picture 2" descr="Birkakrucifixet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3038475" cy="4572000"/>
          </a:xfrm>
          <a:prstGeom prst="rect">
            <a:avLst/>
          </a:prstGeom>
          <a:noFill/>
        </p:spPr>
      </p:pic>
      <p:cxnSp>
        <p:nvCxnSpPr>
          <p:cNvPr id="10" name="Lige pilforbindelse 9"/>
          <p:cNvCxnSpPr/>
          <p:nvPr/>
        </p:nvCxnSpPr>
        <p:spPr bwMode="auto">
          <a:xfrm flipH="1">
            <a:off x="1907704" y="836712"/>
            <a:ext cx="2808312" cy="4104456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ibeiEurop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 bwMode="auto">
          <a:xfrm>
            <a:off x="1788561" y="5877272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6084168" y="3645024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5179176" y="4778298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7668344" y="4437112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259632" y="6093296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2195736" y="5517232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2267744" y="6597352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2843808" y="5949280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3347864" y="5805264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1926754" y="5233392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chemeClr val="tx1"/>
                </a:solidFill>
                <a:latin typeface="Arial Narrow" pitchFamily="34" charset="0"/>
              </a:rPr>
              <a:t>Ipswich</a:t>
            </a:r>
          </a:p>
        </p:txBody>
      </p:sp>
      <p:sp>
        <p:nvSpPr>
          <p:cNvPr id="28" name="Tekstboks 27"/>
          <p:cNvSpPr txBox="1"/>
          <p:nvPr/>
        </p:nvSpPr>
        <p:spPr>
          <a:xfrm>
            <a:off x="1187624" y="5589240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Lundenwic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9" name="Tekstboks 28"/>
          <p:cNvSpPr txBox="1"/>
          <p:nvPr/>
        </p:nvSpPr>
        <p:spPr>
          <a:xfrm>
            <a:off x="589459" y="5884887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Hamwic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0" name="Tekstboks 29"/>
          <p:cNvSpPr txBox="1"/>
          <p:nvPr/>
        </p:nvSpPr>
        <p:spPr>
          <a:xfrm>
            <a:off x="1403648" y="6453336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Quentovic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1" name="Tekstboks 30"/>
          <p:cNvSpPr txBox="1"/>
          <p:nvPr/>
        </p:nvSpPr>
        <p:spPr>
          <a:xfrm>
            <a:off x="2843808" y="6093296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Domburg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2" name="Tekstboks 31"/>
          <p:cNvSpPr txBox="1"/>
          <p:nvPr/>
        </p:nvSpPr>
        <p:spPr>
          <a:xfrm>
            <a:off x="3463305" y="571839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err="1" smtClean="0">
                <a:solidFill>
                  <a:schemeClr val="tx1"/>
                </a:solidFill>
                <a:latin typeface="Arial Narrow" pitchFamily="34" charset="0"/>
              </a:rPr>
              <a:t>Dorestad</a:t>
            </a:r>
            <a:endParaRPr lang="da-DK" sz="14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" name="Tekstboks 34"/>
          <p:cNvSpPr txBox="1"/>
          <p:nvPr/>
        </p:nvSpPr>
        <p:spPr>
          <a:xfrm>
            <a:off x="4376167" y="3790181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chemeClr val="tx1"/>
                </a:solidFill>
                <a:latin typeface="Arial Narrow" pitchFamily="34" charset="0"/>
              </a:rPr>
              <a:t>Ribe</a:t>
            </a:r>
          </a:p>
        </p:txBody>
      </p:sp>
      <p:sp>
        <p:nvSpPr>
          <p:cNvPr id="37" name="Tekstboks 36"/>
          <p:cNvSpPr txBox="1"/>
          <p:nvPr/>
        </p:nvSpPr>
        <p:spPr>
          <a:xfrm>
            <a:off x="7812360" y="4365104"/>
            <a:ext cx="556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Truso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8" name="Tekstboks 37"/>
          <p:cNvSpPr txBox="1"/>
          <p:nvPr/>
        </p:nvSpPr>
        <p:spPr>
          <a:xfrm>
            <a:off x="5278363" y="463217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Reric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9" name="Tekstboks 38"/>
          <p:cNvSpPr txBox="1"/>
          <p:nvPr/>
        </p:nvSpPr>
        <p:spPr>
          <a:xfrm>
            <a:off x="6191225" y="3697982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Åhus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580159" y="6714000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cxnSp>
        <p:nvCxnSpPr>
          <p:cNvPr id="48" name="Lige pilforbindelse 47"/>
          <p:cNvCxnSpPr/>
          <p:nvPr/>
        </p:nvCxnSpPr>
        <p:spPr bwMode="auto">
          <a:xfrm flipV="1">
            <a:off x="2843808" y="6093296"/>
            <a:ext cx="1656184" cy="764704"/>
          </a:xfrm>
          <a:prstGeom prst="straightConnector1">
            <a:avLst/>
          </a:prstGeom>
          <a:noFill/>
          <a:ln w="984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kstboks 55"/>
          <p:cNvSpPr txBox="1"/>
          <p:nvPr/>
        </p:nvSpPr>
        <p:spPr>
          <a:xfrm>
            <a:off x="2699023" y="6550223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2"/>
                </a:solidFill>
                <a:latin typeface="Arial Narrow" pitchFamily="34" charset="0"/>
              </a:rPr>
              <a:t>Corbie</a:t>
            </a:r>
            <a:endParaRPr lang="da-DK" sz="1400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2" name="Tekstboks 51"/>
          <p:cNvSpPr txBox="1"/>
          <p:nvPr/>
        </p:nvSpPr>
        <p:spPr>
          <a:xfrm>
            <a:off x="360001" y="360000"/>
            <a:ext cx="8460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  <a:latin typeface="Arial Narrow" pitchFamily="34" charset="0"/>
              </a:rPr>
              <a:t>Ribe </a:t>
            </a:r>
            <a:r>
              <a:rPr lang="da-DK" sz="2400" dirty="0" err="1" smtClean="0">
                <a:solidFill>
                  <a:schemeClr val="bg1"/>
                </a:solidFill>
                <a:latin typeface="Arial Narrow" pitchFamily="34" charset="0"/>
              </a:rPr>
              <a:t>was</a:t>
            </a:r>
            <a:r>
              <a:rPr lang="da-DK" sz="2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  <a:latin typeface="Arial Narrow" pitchFamily="34" charset="0"/>
              </a:rPr>
              <a:t>founded</a:t>
            </a:r>
            <a:r>
              <a:rPr lang="da-DK" sz="2400" dirty="0" smtClean="0">
                <a:solidFill>
                  <a:schemeClr val="bg1"/>
                </a:solidFill>
                <a:latin typeface="Arial Narrow" pitchFamily="34" charset="0"/>
              </a:rPr>
              <a:t> c. 700. </a:t>
            </a:r>
          </a:p>
          <a:p>
            <a:r>
              <a:rPr lang="da-DK" dirty="0" err="1" smtClean="0">
                <a:latin typeface="Arial Narrow" pitchFamily="34" charset="0"/>
              </a:rPr>
              <a:t>Wic-type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marketplace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until</a:t>
            </a:r>
            <a:r>
              <a:rPr lang="da-DK" dirty="0" smtClean="0">
                <a:latin typeface="Arial Narrow" pitchFamily="34" charset="0"/>
              </a:rPr>
              <a:t> c. 850</a:t>
            </a:r>
            <a:endParaRPr lang="da-DK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da-DK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da-DK" sz="2400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da-DK" sz="24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89" name="Gruppe 88"/>
          <p:cNvGrpSpPr/>
          <p:nvPr/>
        </p:nvGrpSpPr>
        <p:grpSpPr>
          <a:xfrm>
            <a:off x="1362075" y="3246438"/>
            <a:ext cx="6362700" cy="3382962"/>
            <a:chOff x="1362075" y="3246438"/>
            <a:chExt cx="6362700" cy="3382962"/>
          </a:xfrm>
        </p:grpSpPr>
        <p:grpSp>
          <p:nvGrpSpPr>
            <p:cNvPr id="77" name="Gruppe 76"/>
            <p:cNvGrpSpPr/>
            <p:nvPr/>
          </p:nvGrpSpPr>
          <p:grpSpPr>
            <a:xfrm>
              <a:off x="3111500" y="3246438"/>
              <a:ext cx="4613275" cy="2601912"/>
              <a:chOff x="3111500" y="3246438"/>
              <a:chExt cx="4613275" cy="2601912"/>
            </a:xfrm>
          </p:grpSpPr>
          <p:sp>
            <p:nvSpPr>
              <p:cNvPr id="78" name="Kombinationstegning 77"/>
              <p:cNvSpPr/>
              <p:nvPr/>
            </p:nvSpPr>
            <p:spPr bwMode="auto">
              <a:xfrm>
                <a:off x="3111500" y="4171950"/>
                <a:ext cx="1423988" cy="1676400"/>
              </a:xfrm>
              <a:custGeom>
                <a:avLst/>
                <a:gdLst>
                  <a:gd name="connsiteX0" fmla="*/ 1412875 w 1423988"/>
                  <a:gd name="connsiteY0" fmla="*/ 0 h 1676400"/>
                  <a:gd name="connsiteX1" fmla="*/ 1374775 w 1423988"/>
                  <a:gd name="connsiteY1" fmla="*/ 142875 h 1676400"/>
                  <a:gd name="connsiteX2" fmla="*/ 1393825 w 1423988"/>
                  <a:gd name="connsiteY2" fmla="*/ 352425 h 1676400"/>
                  <a:gd name="connsiteX3" fmla="*/ 1422400 w 1423988"/>
                  <a:gd name="connsiteY3" fmla="*/ 409575 h 1676400"/>
                  <a:gd name="connsiteX4" fmla="*/ 1384300 w 1423988"/>
                  <a:gd name="connsiteY4" fmla="*/ 581025 h 1676400"/>
                  <a:gd name="connsiteX5" fmla="*/ 1393825 w 1423988"/>
                  <a:gd name="connsiteY5" fmla="*/ 638175 h 1676400"/>
                  <a:gd name="connsiteX6" fmla="*/ 1355725 w 1423988"/>
                  <a:gd name="connsiteY6" fmla="*/ 723900 h 1676400"/>
                  <a:gd name="connsiteX7" fmla="*/ 1203325 w 1423988"/>
                  <a:gd name="connsiteY7" fmla="*/ 762000 h 1676400"/>
                  <a:gd name="connsiteX8" fmla="*/ 860425 w 1423988"/>
                  <a:gd name="connsiteY8" fmla="*/ 857250 h 1676400"/>
                  <a:gd name="connsiteX9" fmla="*/ 498475 w 1423988"/>
                  <a:gd name="connsiteY9" fmla="*/ 942975 h 1676400"/>
                  <a:gd name="connsiteX10" fmla="*/ 393700 w 1423988"/>
                  <a:gd name="connsiteY10" fmla="*/ 1000125 h 1676400"/>
                  <a:gd name="connsiteX11" fmla="*/ 336550 w 1423988"/>
                  <a:gd name="connsiteY11" fmla="*/ 1047750 h 1676400"/>
                  <a:gd name="connsiteX12" fmla="*/ 212725 w 1423988"/>
                  <a:gd name="connsiteY12" fmla="*/ 1104900 h 1676400"/>
                  <a:gd name="connsiteX13" fmla="*/ 79375 w 1423988"/>
                  <a:gd name="connsiteY13" fmla="*/ 1152525 h 1676400"/>
                  <a:gd name="connsiteX14" fmla="*/ 12700 w 1423988"/>
                  <a:gd name="connsiteY14" fmla="*/ 1276350 h 1676400"/>
                  <a:gd name="connsiteX15" fmla="*/ 12700 w 1423988"/>
                  <a:gd name="connsiteY15" fmla="*/ 1457325 h 1676400"/>
                  <a:gd name="connsiteX16" fmla="*/ 88900 w 1423988"/>
                  <a:gd name="connsiteY16" fmla="*/ 1581150 h 1676400"/>
                  <a:gd name="connsiteX17" fmla="*/ 241300 w 1423988"/>
                  <a:gd name="connsiteY17" fmla="*/ 1676400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23988" h="1676400">
                    <a:moveTo>
                      <a:pt x="1412875" y="0"/>
                    </a:moveTo>
                    <a:cubicBezTo>
                      <a:pt x="1395412" y="42069"/>
                      <a:pt x="1377950" y="84138"/>
                      <a:pt x="1374775" y="142875"/>
                    </a:cubicBezTo>
                    <a:cubicBezTo>
                      <a:pt x="1371600" y="201613"/>
                      <a:pt x="1385888" y="307975"/>
                      <a:pt x="1393825" y="352425"/>
                    </a:cubicBezTo>
                    <a:cubicBezTo>
                      <a:pt x="1401762" y="396875"/>
                      <a:pt x="1423988" y="371475"/>
                      <a:pt x="1422400" y="409575"/>
                    </a:cubicBezTo>
                    <a:cubicBezTo>
                      <a:pt x="1420812" y="447675"/>
                      <a:pt x="1389063" y="542925"/>
                      <a:pt x="1384300" y="581025"/>
                    </a:cubicBezTo>
                    <a:cubicBezTo>
                      <a:pt x="1379538" y="619125"/>
                      <a:pt x="1398587" y="614363"/>
                      <a:pt x="1393825" y="638175"/>
                    </a:cubicBezTo>
                    <a:cubicBezTo>
                      <a:pt x="1389063" y="661987"/>
                      <a:pt x="1387475" y="703263"/>
                      <a:pt x="1355725" y="723900"/>
                    </a:cubicBezTo>
                    <a:cubicBezTo>
                      <a:pt x="1323975" y="744537"/>
                      <a:pt x="1203325" y="762000"/>
                      <a:pt x="1203325" y="762000"/>
                    </a:cubicBezTo>
                    <a:cubicBezTo>
                      <a:pt x="1120775" y="784225"/>
                      <a:pt x="977900" y="827088"/>
                      <a:pt x="860425" y="857250"/>
                    </a:cubicBezTo>
                    <a:cubicBezTo>
                      <a:pt x="742950" y="887412"/>
                      <a:pt x="576263" y="919162"/>
                      <a:pt x="498475" y="942975"/>
                    </a:cubicBezTo>
                    <a:cubicBezTo>
                      <a:pt x="420687" y="966788"/>
                      <a:pt x="420688" y="982662"/>
                      <a:pt x="393700" y="1000125"/>
                    </a:cubicBezTo>
                    <a:cubicBezTo>
                      <a:pt x="366712" y="1017588"/>
                      <a:pt x="366712" y="1030288"/>
                      <a:pt x="336550" y="1047750"/>
                    </a:cubicBezTo>
                    <a:cubicBezTo>
                      <a:pt x="306388" y="1065212"/>
                      <a:pt x="255587" y="1087438"/>
                      <a:pt x="212725" y="1104900"/>
                    </a:cubicBezTo>
                    <a:cubicBezTo>
                      <a:pt x="169863" y="1122362"/>
                      <a:pt x="112713" y="1123950"/>
                      <a:pt x="79375" y="1152525"/>
                    </a:cubicBezTo>
                    <a:cubicBezTo>
                      <a:pt x="46038" y="1181100"/>
                      <a:pt x="23813" y="1225550"/>
                      <a:pt x="12700" y="1276350"/>
                    </a:cubicBezTo>
                    <a:cubicBezTo>
                      <a:pt x="1588" y="1327150"/>
                      <a:pt x="0" y="1406525"/>
                      <a:pt x="12700" y="1457325"/>
                    </a:cubicBezTo>
                    <a:cubicBezTo>
                      <a:pt x="25400" y="1508125"/>
                      <a:pt x="50800" y="1544638"/>
                      <a:pt x="88900" y="1581150"/>
                    </a:cubicBezTo>
                    <a:cubicBezTo>
                      <a:pt x="127000" y="1617662"/>
                      <a:pt x="184150" y="1647031"/>
                      <a:pt x="241300" y="167640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79" name="Kombinationstegning 78"/>
              <p:cNvSpPr/>
              <p:nvPr/>
            </p:nvSpPr>
            <p:spPr bwMode="auto">
              <a:xfrm>
                <a:off x="4211638" y="3246438"/>
                <a:ext cx="1189037" cy="1563687"/>
              </a:xfrm>
              <a:custGeom>
                <a:avLst/>
                <a:gdLst>
                  <a:gd name="connsiteX0" fmla="*/ 293687 w 1189037"/>
                  <a:gd name="connsiteY0" fmla="*/ 925512 h 1563687"/>
                  <a:gd name="connsiteX1" fmla="*/ 112712 w 1189037"/>
                  <a:gd name="connsiteY1" fmla="*/ 849312 h 1563687"/>
                  <a:gd name="connsiteX2" fmla="*/ 26987 w 1189037"/>
                  <a:gd name="connsiteY2" fmla="*/ 725487 h 1563687"/>
                  <a:gd name="connsiteX3" fmla="*/ 17462 w 1189037"/>
                  <a:gd name="connsiteY3" fmla="*/ 420687 h 1563687"/>
                  <a:gd name="connsiteX4" fmla="*/ 131762 w 1189037"/>
                  <a:gd name="connsiteY4" fmla="*/ 201612 h 1563687"/>
                  <a:gd name="connsiteX5" fmla="*/ 284162 w 1189037"/>
                  <a:gd name="connsiteY5" fmla="*/ 230187 h 1563687"/>
                  <a:gd name="connsiteX6" fmla="*/ 398462 w 1189037"/>
                  <a:gd name="connsiteY6" fmla="*/ 173037 h 1563687"/>
                  <a:gd name="connsiteX7" fmla="*/ 446087 w 1189037"/>
                  <a:gd name="connsiteY7" fmla="*/ 58737 h 1563687"/>
                  <a:gd name="connsiteX8" fmla="*/ 674687 w 1189037"/>
                  <a:gd name="connsiteY8" fmla="*/ 1587 h 1563687"/>
                  <a:gd name="connsiteX9" fmla="*/ 817562 w 1189037"/>
                  <a:gd name="connsiteY9" fmla="*/ 68262 h 1563687"/>
                  <a:gd name="connsiteX10" fmla="*/ 960437 w 1189037"/>
                  <a:gd name="connsiteY10" fmla="*/ 230187 h 1563687"/>
                  <a:gd name="connsiteX11" fmla="*/ 1036637 w 1189037"/>
                  <a:gd name="connsiteY11" fmla="*/ 382587 h 1563687"/>
                  <a:gd name="connsiteX12" fmla="*/ 1017587 w 1189037"/>
                  <a:gd name="connsiteY12" fmla="*/ 582612 h 1563687"/>
                  <a:gd name="connsiteX13" fmla="*/ 950912 w 1189037"/>
                  <a:gd name="connsiteY13" fmla="*/ 696912 h 1563687"/>
                  <a:gd name="connsiteX14" fmla="*/ 960437 w 1189037"/>
                  <a:gd name="connsiteY14" fmla="*/ 811212 h 1563687"/>
                  <a:gd name="connsiteX15" fmla="*/ 1046162 w 1189037"/>
                  <a:gd name="connsiteY15" fmla="*/ 915987 h 1563687"/>
                  <a:gd name="connsiteX16" fmla="*/ 1008062 w 1189037"/>
                  <a:gd name="connsiteY16" fmla="*/ 1058862 h 1563687"/>
                  <a:gd name="connsiteX17" fmla="*/ 950912 w 1189037"/>
                  <a:gd name="connsiteY17" fmla="*/ 1173162 h 1563687"/>
                  <a:gd name="connsiteX18" fmla="*/ 998537 w 1189037"/>
                  <a:gd name="connsiteY18" fmla="*/ 1277937 h 1563687"/>
                  <a:gd name="connsiteX19" fmla="*/ 1160462 w 1189037"/>
                  <a:gd name="connsiteY19" fmla="*/ 1316037 h 1563687"/>
                  <a:gd name="connsiteX20" fmla="*/ 1169987 w 1189037"/>
                  <a:gd name="connsiteY20" fmla="*/ 1392237 h 1563687"/>
                  <a:gd name="connsiteX21" fmla="*/ 1084262 w 1189037"/>
                  <a:gd name="connsiteY21" fmla="*/ 1563687 h 15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89037" h="1563687">
                    <a:moveTo>
                      <a:pt x="293687" y="925512"/>
                    </a:moveTo>
                    <a:cubicBezTo>
                      <a:pt x="225424" y="904080"/>
                      <a:pt x="157162" y="882649"/>
                      <a:pt x="112712" y="849312"/>
                    </a:cubicBezTo>
                    <a:cubicBezTo>
                      <a:pt x="68262" y="815975"/>
                      <a:pt x="42862" y="796924"/>
                      <a:pt x="26987" y="725487"/>
                    </a:cubicBezTo>
                    <a:cubicBezTo>
                      <a:pt x="11112" y="654050"/>
                      <a:pt x="0" y="507999"/>
                      <a:pt x="17462" y="420687"/>
                    </a:cubicBezTo>
                    <a:cubicBezTo>
                      <a:pt x="34924" y="333375"/>
                      <a:pt x="87312" y="233362"/>
                      <a:pt x="131762" y="201612"/>
                    </a:cubicBezTo>
                    <a:cubicBezTo>
                      <a:pt x="176212" y="169862"/>
                      <a:pt x="239712" y="234950"/>
                      <a:pt x="284162" y="230187"/>
                    </a:cubicBezTo>
                    <a:cubicBezTo>
                      <a:pt x="328612" y="225425"/>
                      <a:pt x="371475" y="201612"/>
                      <a:pt x="398462" y="173037"/>
                    </a:cubicBezTo>
                    <a:cubicBezTo>
                      <a:pt x="425450" y="144462"/>
                      <a:pt x="400049" y="87312"/>
                      <a:pt x="446087" y="58737"/>
                    </a:cubicBezTo>
                    <a:cubicBezTo>
                      <a:pt x="492125" y="30162"/>
                      <a:pt x="612775" y="0"/>
                      <a:pt x="674687" y="1587"/>
                    </a:cubicBezTo>
                    <a:cubicBezTo>
                      <a:pt x="736599" y="3174"/>
                      <a:pt x="769937" y="30162"/>
                      <a:pt x="817562" y="68262"/>
                    </a:cubicBezTo>
                    <a:cubicBezTo>
                      <a:pt x="865187" y="106362"/>
                      <a:pt x="923925" y="177800"/>
                      <a:pt x="960437" y="230187"/>
                    </a:cubicBezTo>
                    <a:cubicBezTo>
                      <a:pt x="996949" y="282574"/>
                      <a:pt x="1027112" y="323850"/>
                      <a:pt x="1036637" y="382587"/>
                    </a:cubicBezTo>
                    <a:cubicBezTo>
                      <a:pt x="1046162" y="441325"/>
                      <a:pt x="1031874" y="530225"/>
                      <a:pt x="1017587" y="582612"/>
                    </a:cubicBezTo>
                    <a:cubicBezTo>
                      <a:pt x="1003300" y="634999"/>
                      <a:pt x="960437" y="658812"/>
                      <a:pt x="950912" y="696912"/>
                    </a:cubicBezTo>
                    <a:cubicBezTo>
                      <a:pt x="941387" y="735012"/>
                      <a:pt x="944562" y="774700"/>
                      <a:pt x="960437" y="811212"/>
                    </a:cubicBezTo>
                    <a:cubicBezTo>
                      <a:pt x="976312" y="847725"/>
                      <a:pt x="1038225" y="874712"/>
                      <a:pt x="1046162" y="915987"/>
                    </a:cubicBezTo>
                    <a:cubicBezTo>
                      <a:pt x="1054099" y="957262"/>
                      <a:pt x="1023937" y="1016000"/>
                      <a:pt x="1008062" y="1058862"/>
                    </a:cubicBezTo>
                    <a:cubicBezTo>
                      <a:pt x="992187" y="1101724"/>
                      <a:pt x="952499" y="1136650"/>
                      <a:pt x="950912" y="1173162"/>
                    </a:cubicBezTo>
                    <a:cubicBezTo>
                      <a:pt x="949325" y="1209674"/>
                      <a:pt x="963612" y="1254125"/>
                      <a:pt x="998537" y="1277937"/>
                    </a:cubicBezTo>
                    <a:cubicBezTo>
                      <a:pt x="1033462" y="1301749"/>
                      <a:pt x="1131887" y="1296987"/>
                      <a:pt x="1160462" y="1316037"/>
                    </a:cubicBezTo>
                    <a:cubicBezTo>
                      <a:pt x="1189037" y="1335087"/>
                      <a:pt x="1182687" y="1350962"/>
                      <a:pt x="1169987" y="1392237"/>
                    </a:cubicBezTo>
                    <a:cubicBezTo>
                      <a:pt x="1157287" y="1433512"/>
                      <a:pt x="1120774" y="1498599"/>
                      <a:pt x="1084262" y="1563687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80" name="Kombinationstegning 79"/>
              <p:cNvSpPr/>
              <p:nvPr/>
            </p:nvSpPr>
            <p:spPr bwMode="auto">
              <a:xfrm>
                <a:off x="5229225" y="3552825"/>
                <a:ext cx="1047750" cy="763587"/>
              </a:xfrm>
              <a:custGeom>
                <a:avLst/>
                <a:gdLst>
                  <a:gd name="connsiteX0" fmla="*/ 0 w 1047750"/>
                  <a:gd name="connsiteY0" fmla="*/ 0 h 763587"/>
                  <a:gd name="connsiteX1" fmla="*/ 219075 w 1047750"/>
                  <a:gd name="connsiteY1" fmla="*/ 85725 h 763587"/>
                  <a:gd name="connsiteX2" fmla="*/ 409575 w 1047750"/>
                  <a:gd name="connsiteY2" fmla="*/ 142875 h 763587"/>
                  <a:gd name="connsiteX3" fmla="*/ 485775 w 1047750"/>
                  <a:gd name="connsiteY3" fmla="*/ 285750 h 763587"/>
                  <a:gd name="connsiteX4" fmla="*/ 561975 w 1047750"/>
                  <a:gd name="connsiteY4" fmla="*/ 695325 h 763587"/>
                  <a:gd name="connsiteX5" fmla="*/ 857250 w 1047750"/>
                  <a:gd name="connsiteY5" fmla="*/ 695325 h 763587"/>
                  <a:gd name="connsiteX6" fmla="*/ 1009650 w 1047750"/>
                  <a:gd name="connsiteY6" fmla="*/ 571500 h 763587"/>
                  <a:gd name="connsiteX7" fmla="*/ 1038225 w 1047750"/>
                  <a:gd name="connsiteY7" fmla="*/ 400050 h 763587"/>
                  <a:gd name="connsiteX8" fmla="*/ 952500 w 1047750"/>
                  <a:gd name="connsiteY8" fmla="*/ 209550 h 76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750" h="763587">
                    <a:moveTo>
                      <a:pt x="0" y="0"/>
                    </a:moveTo>
                    <a:cubicBezTo>
                      <a:pt x="75406" y="30956"/>
                      <a:pt x="150813" y="61913"/>
                      <a:pt x="219075" y="85725"/>
                    </a:cubicBezTo>
                    <a:cubicBezTo>
                      <a:pt x="287338" y="109538"/>
                      <a:pt x="365125" y="109538"/>
                      <a:pt x="409575" y="142875"/>
                    </a:cubicBezTo>
                    <a:cubicBezTo>
                      <a:pt x="454025" y="176212"/>
                      <a:pt x="460375" y="193675"/>
                      <a:pt x="485775" y="285750"/>
                    </a:cubicBezTo>
                    <a:cubicBezTo>
                      <a:pt x="511175" y="377825"/>
                      <a:pt x="500063" y="627063"/>
                      <a:pt x="561975" y="695325"/>
                    </a:cubicBezTo>
                    <a:cubicBezTo>
                      <a:pt x="623887" y="763587"/>
                      <a:pt x="782637" y="715963"/>
                      <a:pt x="857250" y="695325"/>
                    </a:cubicBezTo>
                    <a:cubicBezTo>
                      <a:pt x="931863" y="674687"/>
                      <a:pt x="979488" y="620712"/>
                      <a:pt x="1009650" y="571500"/>
                    </a:cubicBezTo>
                    <a:cubicBezTo>
                      <a:pt x="1039812" y="522288"/>
                      <a:pt x="1047750" y="460375"/>
                      <a:pt x="1038225" y="400050"/>
                    </a:cubicBezTo>
                    <a:cubicBezTo>
                      <a:pt x="1028700" y="339725"/>
                      <a:pt x="990600" y="274637"/>
                      <a:pt x="952500" y="20955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81" name="Kombinationstegning 80"/>
              <p:cNvSpPr/>
              <p:nvPr/>
            </p:nvSpPr>
            <p:spPr bwMode="auto">
              <a:xfrm>
                <a:off x="5781675" y="4094162"/>
                <a:ext cx="1943100" cy="490538"/>
              </a:xfrm>
              <a:custGeom>
                <a:avLst/>
                <a:gdLst>
                  <a:gd name="connsiteX0" fmla="*/ 0 w 1943100"/>
                  <a:gd name="connsiteY0" fmla="*/ 163513 h 490538"/>
                  <a:gd name="connsiteX1" fmla="*/ 152400 w 1943100"/>
                  <a:gd name="connsiteY1" fmla="*/ 258763 h 490538"/>
                  <a:gd name="connsiteX2" fmla="*/ 419100 w 1943100"/>
                  <a:gd name="connsiteY2" fmla="*/ 439738 h 490538"/>
                  <a:gd name="connsiteX3" fmla="*/ 533400 w 1943100"/>
                  <a:gd name="connsiteY3" fmla="*/ 468313 h 490538"/>
                  <a:gd name="connsiteX4" fmla="*/ 819150 w 1943100"/>
                  <a:gd name="connsiteY4" fmla="*/ 449263 h 490538"/>
                  <a:gd name="connsiteX5" fmla="*/ 1114425 w 1943100"/>
                  <a:gd name="connsiteY5" fmla="*/ 220663 h 490538"/>
                  <a:gd name="connsiteX6" fmla="*/ 1381125 w 1943100"/>
                  <a:gd name="connsiteY6" fmla="*/ 30163 h 490538"/>
                  <a:gd name="connsiteX7" fmla="*/ 1571625 w 1943100"/>
                  <a:gd name="connsiteY7" fmla="*/ 39688 h 490538"/>
                  <a:gd name="connsiteX8" fmla="*/ 1790700 w 1943100"/>
                  <a:gd name="connsiteY8" fmla="*/ 125413 h 490538"/>
                  <a:gd name="connsiteX9" fmla="*/ 1943100 w 1943100"/>
                  <a:gd name="connsiteY9" fmla="*/ 354013 h 490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3100" h="490538">
                    <a:moveTo>
                      <a:pt x="0" y="163513"/>
                    </a:moveTo>
                    <a:cubicBezTo>
                      <a:pt x="41275" y="188119"/>
                      <a:pt x="82550" y="212726"/>
                      <a:pt x="152400" y="258763"/>
                    </a:cubicBezTo>
                    <a:cubicBezTo>
                      <a:pt x="222250" y="304800"/>
                      <a:pt x="355600" y="404813"/>
                      <a:pt x="419100" y="439738"/>
                    </a:cubicBezTo>
                    <a:cubicBezTo>
                      <a:pt x="482600" y="474663"/>
                      <a:pt x="466725" y="466726"/>
                      <a:pt x="533400" y="468313"/>
                    </a:cubicBezTo>
                    <a:cubicBezTo>
                      <a:pt x="600075" y="469900"/>
                      <a:pt x="722313" y="490538"/>
                      <a:pt x="819150" y="449263"/>
                    </a:cubicBezTo>
                    <a:cubicBezTo>
                      <a:pt x="915988" y="407988"/>
                      <a:pt x="1020763" y="290513"/>
                      <a:pt x="1114425" y="220663"/>
                    </a:cubicBezTo>
                    <a:cubicBezTo>
                      <a:pt x="1208088" y="150813"/>
                      <a:pt x="1304925" y="60326"/>
                      <a:pt x="1381125" y="30163"/>
                    </a:cubicBezTo>
                    <a:cubicBezTo>
                      <a:pt x="1457325" y="0"/>
                      <a:pt x="1503363" y="23813"/>
                      <a:pt x="1571625" y="39688"/>
                    </a:cubicBezTo>
                    <a:cubicBezTo>
                      <a:pt x="1639887" y="55563"/>
                      <a:pt x="1728788" y="73026"/>
                      <a:pt x="1790700" y="125413"/>
                    </a:cubicBezTo>
                    <a:cubicBezTo>
                      <a:pt x="1852612" y="177800"/>
                      <a:pt x="1897856" y="265906"/>
                      <a:pt x="1943100" y="354013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</a:endParaRPr>
              </a:p>
            </p:txBody>
          </p:sp>
        </p:grpSp>
        <p:grpSp>
          <p:nvGrpSpPr>
            <p:cNvPr id="83" name="Gruppe 82"/>
            <p:cNvGrpSpPr/>
            <p:nvPr/>
          </p:nvGrpSpPr>
          <p:grpSpPr>
            <a:xfrm>
              <a:off x="1362075" y="5526088"/>
              <a:ext cx="2057400" cy="1103312"/>
              <a:chOff x="1362075" y="5526088"/>
              <a:chExt cx="2057400" cy="1103312"/>
            </a:xfrm>
          </p:grpSpPr>
          <p:sp>
            <p:nvSpPr>
              <p:cNvPr id="84" name="Kombinationstegning 83"/>
              <p:cNvSpPr/>
              <p:nvPr/>
            </p:nvSpPr>
            <p:spPr bwMode="auto">
              <a:xfrm>
                <a:off x="2862263" y="5749925"/>
                <a:ext cx="481012" cy="250825"/>
              </a:xfrm>
              <a:custGeom>
                <a:avLst/>
                <a:gdLst>
                  <a:gd name="connsiteX0" fmla="*/ 481012 w 481012"/>
                  <a:gd name="connsiteY0" fmla="*/ 107950 h 250825"/>
                  <a:gd name="connsiteX1" fmla="*/ 338137 w 481012"/>
                  <a:gd name="connsiteY1" fmla="*/ 31750 h 250825"/>
                  <a:gd name="connsiteX2" fmla="*/ 147637 w 481012"/>
                  <a:gd name="connsiteY2" fmla="*/ 3175 h 250825"/>
                  <a:gd name="connsiteX3" fmla="*/ 23812 w 481012"/>
                  <a:gd name="connsiteY3" fmla="*/ 41275 h 250825"/>
                  <a:gd name="connsiteX4" fmla="*/ 4762 w 481012"/>
                  <a:gd name="connsiteY4" fmla="*/ 250825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012" h="250825">
                    <a:moveTo>
                      <a:pt x="481012" y="107950"/>
                    </a:moveTo>
                    <a:cubicBezTo>
                      <a:pt x="437356" y="78581"/>
                      <a:pt x="393700" y="49213"/>
                      <a:pt x="338137" y="31750"/>
                    </a:cubicBezTo>
                    <a:cubicBezTo>
                      <a:pt x="282574" y="14287"/>
                      <a:pt x="200024" y="1588"/>
                      <a:pt x="147637" y="3175"/>
                    </a:cubicBezTo>
                    <a:cubicBezTo>
                      <a:pt x="95250" y="4762"/>
                      <a:pt x="47624" y="0"/>
                      <a:pt x="23812" y="41275"/>
                    </a:cubicBezTo>
                    <a:cubicBezTo>
                      <a:pt x="0" y="82550"/>
                      <a:pt x="2381" y="166687"/>
                      <a:pt x="4762" y="250825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85" name="Kombinationstegning 84"/>
              <p:cNvSpPr/>
              <p:nvPr/>
            </p:nvSpPr>
            <p:spPr bwMode="auto">
              <a:xfrm>
                <a:off x="1362075" y="5662613"/>
                <a:ext cx="2057400" cy="698500"/>
              </a:xfrm>
              <a:custGeom>
                <a:avLst/>
                <a:gdLst>
                  <a:gd name="connsiteX0" fmla="*/ 0 w 2057400"/>
                  <a:gd name="connsiteY0" fmla="*/ 566737 h 698500"/>
                  <a:gd name="connsiteX1" fmla="*/ 257175 w 2057400"/>
                  <a:gd name="connsiteY1" fmla="*/ 690562 h 698500"/>
                  <a:gd name="connsiteX2" fmla="*/ 800100 w 2057400"/>
                  <a:gd name="connsiteY2" fmla="*/ 519112 h 698500"/>
                  <a:gd name="connsiteX3" fmla="*/ 1019175 w 2057400"/>
                  <a:gd name="connsiteY3" fmla="*/ 319087 h 698500"/>
                  <a:gd name="connsiteX4" fmla="*/ 1333500 w 2057400"/>
                  <a:gd name="connsiteY4" fmla="*/ 109537 h 698500"/>
                  <a:gd name="connsiteX5" fmla="*/ 1543050 w 2057400"/>
                  <a:gd name="connsiteY5" fmla="*/ 14287 h 698500"/>
                  <a:gd name="connsiteX6" fmla="*/ 2057400 w 2057400"/>
                  <a:gd name="connsiteY6" fmla="*/ 195262 h 69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7400" h="698500">
                    <a:moveTo>
                      <a:pt x="0" y="566737"/>
                    </a:moveTo>
                    <a:cubicBezTo>
                      <a:pt x="61912" y="632618"/>
                      <a:pt x="123825" y="698500"/>
                      <a:pt x="257175" y="690562"/>
                    </a:cubicBezTo>
                    <a:cubicBezTo>
                      <a:pt x="390525" y="682625"/>
                      <a:pt x="673100" y="581024"/>
                      <a:pt x="800100" y="519112"/>
                    </a:cubicBezTo>
                    <a:cubicBezTo>
                      <a:pt x="927100" y="457200"/>
                      <a:pt x="930275" y="387349"/>
                      <a:pt x="1019175" y="319087"/>
                    </a:cubicBezTo>
                    <a:cubicBezTo>
                      <a:pt x="1108075" y="250825"/>
                      <a:pt x="1246188" y="160337"/>
                      <a:pt x="1333500" y="109537"/>
                    </a:cubicBezTo>
                    <a:cubicBezTo>
                      <a:pt x="1420813" y="58737"/>
                      <a:pt x="1422400" y="0"/>
                      <a:pt x="1543050" y="14287"/>
                    </a:cubicBezTo>
                    <a:cubicBezTo>
                      <a:pt x="1663700" y="28574"/>
                      <a:pt x="1860550" y="111918"/>
                      <a:pt x="2057400" y="19526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86" name="Kombinationstegning 85"/>
              <p:cNvSpPr/>
              <p:nvPr/>
            </p:nvSpPr>
            <p:spPr bwMode="auto">
              <a:xfrm>
                <a:off x="2333625" y="5526088"/>
                <a:ext cx="990600" cy="312737"/>
              </a:xfrm>
              <a:custGeom>
                <a:avLst/>
                <a:gdLst>
                  <a:gd name="connsiteX0" fmla="*/ 0 w 990600"/>
                  <a:gd name="connsiteY0" fmla="*/ 93662 h 312737"/>
                  <a:gd name="connsiteX1" fmla="*/ 466725 w 990600"/>
                  <a:gd name="connsiteY1" fmla="*/ 36512 h 312737"/>
                  <a:gd name="connsiteX2" fmla="*/ 990600 w 990600"/>
                  <a:gd name="connsiteY2" fmla="*/ 312737 h 312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0600" h="312737">
                    <a:moveTo>
                      <a:pt x="0" y="93662"/>
                    </a:moveTo>
                    <a:cubicBezTo>
                      <a:pt x="150812" y="46831"/>
                      <a:pt x="301625" y="0"/>
                      <a:pt x="466725" y="36512"/>
                    </a:cubicBezTo>
                    <a:cubicBezTo>
                      <a:pt x="631825" y="73024"/>
                      <a:pt x="811212" y="192880"/>
                      <a:pt x="990600" y="312737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87" name="Kombinationstegning 86"/>
              <p:cNvSpPr/>
              <p:nvPr/>
            </p:nvSpPr>
            <p:spPr bwMode="auto">
              <a:xfrm>
                <a:off x="1943100" y="5608638"/>
                <a:ext cx="1381125" cy="363537"/>
              </a:xfrm>
              <a:custGeom>
                <a:avLst/>
                <a:gdLst>
                  <a:gd name="connsiteX0" fmla="*/ 0 w 1381125"/>
                  <a:gd name="connsiteY0" fmla="*/ 363537 h 363537"/>
                  <a:gd name="connsiteX1" fmla="*/ 523875 w 1381125"/>
                  <a:gd name="connsiteY1" fmla="*/ 125412 h 363537"/>
                  <a:gd name="connsiteX2" fmla="*/ 733425 w 1381125"/>
                  <a:gd name="connsiteY2" fmla="*/ 49212 h 363537"/>
                  <a:gd name="connsiteX3" fmla="*/ 895350 w 1381125"/>
                  <a:gd name="connsiteY3" fmla="*/ 30162 h 363537"/>
                  <a:gd name="connsiteX4" fmla="*/ 1381125 w 1381125"/>
                  <a:gd name="connsiteY4" fmla="*/ 230187 h 36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125" h="363537">
                    <a:moveTo>
                      <a:pt x="0" y="363537"/>
                    </a:moveTo>
                    <a:lnTo>
                      <a:pt x="523875" y="125412"/>
                    </a:lnTo>
                    <a:cubicBezTo>
                      <a:pt x="646112" y="73025"/>
                      <a:pt x="671513" y="65087"/>
                      <a:pt x="733425" y="49212"/>
                    </a:cubicBezTo>
                    <a:cubicBezTo>
                      <a:pt x="795338" y="33337"/>
                      <a:pt x="787400" y="0"/>
                      <a:pt x="895350" y="30162"/>
                    </a:cubicBezTo>
                    <a:cubicBezTo>
                      <a:pt x="1003300" y="60324"/>
                      <a:pt x="1192212" y="145255"/>
                      <a:pt x="1381125" y="230187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88" name="Kombinationstegning 87"/>
              <p:cNvSpPr/>
              <p:nvPr/>
            </p:nvSpPr>
            <p:spPr bwMode="auto">
              <a:xfrm>
                <a:off x="2049463" y="5791200"/>
                <a:ext cx="617537" cy="838200"/>
              </a:xfrm>
              <a:custGeom>
                <a:avLst/>
                <a:gdLst>
                  <a:gd name="connsiteX0" fmla="*/ 207962 w 617537"/>
                  <a:gd name="connsiteY0" fmla="*/ 838200 h 838200"/>
                  <a:gd name="connsiteX1" fmla="*/ 74612 w 617537"/>
                  <a:gd name="connsiteY1" fmla="*/ 781050 h 838200"/>
                  <a:gd name="connsiteX2" fmla="*/ 65087 w 617537"/>
                  <a:gd name="connsiteY2" fmla="*/ 647700 h 838200"/>
                  <a:gd name="connsiteX3" fmla="*/ 465137 w 617537"/>
                  <a:gd name="connsiteY3" fmla="*/ 266700 h 838200"/>
                  <a:gd name="connsiteX4" fmla="*/ 541337 w 617537"/>
                  <a:gd name="connsiteY4" fmla="*/ 95250 h 838200"/>
                  <a:gd name="connsiteX5" fmla="*/ 617537 w 617537"/>
                  <a:gd name="connsiteY5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7537" h="838200">
                    <a:moveTo>
                      <a:pt x="207962" y="838200"/>
                    </a:moveTo>
                    <a:cubicBezTo>
                      <a:pt x="153193" y="825500"/>
                      <a:pt x="98424" y="812800"/>
                      <a:pt x="74612" y="781050"/>
                    </a:cubicBezTo>
                    <a:cubicBezTo>
                      <a:pt x="50800" y="749300"/>
                      <a:pt x="0" y="733425"/>
                      <a:pt x="65087" y="647700"/>
                    </a:cubicBezTo>
                    <a:cubicBezTo>
                      <a:pt x="130174" y="561975"/>
                      <a:pt x="385762" y="358775"/>
                      <a:pt x="465137" y="266700"/>
                    </a:cubicBezTo>
                    <a:cubicBezTo>
                      <a:pt x="544512" y="174625"/>
                      <a:pt x="515937" y="139700"/>
                      <a:pt x="541337" y="95250"/>
                    </a:cubicBezTo>
                    <a:cubicBezTo>
                      <a:pt x="566737" y="50800"/>
                      <a:pt x="592137" y="25400"/>
                      <a:pt x="617537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</a:endParaRPr>
              </a:p>
            </p:txBody>
          </p:sp>
        </p:grpSp>
      </p:grpSp>
      <p:sp>
        <p:nvSpPr>
          <p:cNvPr id="90" name="Kombinationstegning 89"/>
          <p:cNvSpPr/>
          <p:nvPr/>
        </p:nvSpPr>
        <p:spPr bwMode="auto">
          <a:xfrm>
            <a:off x="3009900" y="4238625"/>
            <a:ext cx="1676400" cy="1800225"/>
          </a:xfrm>
          <a:custGeom>
            <a:avLst/>
            <a:gdLst>
              <a:gd name="connsiteX0" fmla="*/ 552450 w 1676400"/>
              <a:gd name="connsiteY0" fmla="*/ 1733550 h 1800225"/>
              <a:gd name="connsiteX1" fmla="*/ 514350 w 1676400"/>
              <a:gd name="connsiteY1" fmla="*/ 1590675 h 1800225"/>
              <a:gd name="connsiteX2" fmla="*/ 495300 w 1676400"/>
              <a:gd name="connsiteY2" fmla="*/ 1466850 h 1800225"/>
              <a:gd name="connsiteX3" fmla="*/ 504825 w 1676400"/>
              <a:gd name="connsiteY3" fmla="*/ 1362075 h 1800225"/>
              <a:gd name="connsiteX4" fmla="*/ 609600 w 1676400"/>
              <a:gd name="connsiteY4" fmla="*/ 1162050 h 1800225"/>
              <a:gd name="connsiteX5" fmla="*/ 628650 w 1676400"/>
              <a:gd name="connsiteY5" fmla="*/ 1085850 h 1800225"/>
              <a:gd name="connsiteX6" fmla="*/ 666750 w 1676400"/>
              <a:gd name="connsiteY6" fmla="*/ 1000125 h 1800225"/>
              <a:gd name="connsiteX7" fmla="*/ 1066800 w 1676400"/>
              <a:gd name="connsiteY7" fmla="*/ 866775 h 1800225"/>
              <a:gd name="connsiteX8" fmla="*/ 1438275 w 1676400"/>
              <a:gd name="connsiteY8" fmla="*/ 800100 h 1800225"/>
              <a:gd name="connsiteX9" fmla="*/ 1609725 w 1676400"/>
              <a:gd name="connsiteY9" fmla="*/ 704850 h 1800225"/>
              <a:gd name="connsiteX10" fmla="*/ 1666875 w 1676400"/>
              <a:gd name="connsiteY10" fmla="*/ 476250 h 1800225"/>
              <a:gd name="connsiteX11" fmla="*/ 1676400 w 1676400"/>
              <a:gd name="connsiteY11" fmla="*/ 257175 h 1800225"/>
              <a:gd name="connsiteX12" fmla="*/ 1628775 w 1676400"/>
              <a:gd name="connsiteY12" fmla="*/ 123825 h 1800225"/>
              <a:gd name="connsiteX13" fmla="*/ 1581150 w 1676400"/>
              <a:gd name="connsiteY13" fmla="*/ 28575 h 1800225"/>
              <a:gd name="connsiteX14" fmla="*/ 1504950 w 1676400"/>
              <a:gd name="connsiteY14" fmla="*/ 0 h 1800225"/>
              <a:gd name="connsiteX15" fmla="*/ 1428750 w 1676400"/>
              <a:gd name="connsiteY15" fmla="*/ 28575 h 1800225"/>
              <a:gd name="connsiteX16" fmla="*/ 1371600 w 1676400"/>
              <a:gd name="connsiteY16" fmla="*/ 47625 h 1800225"/>
              <a:gd name="connsiteX17" fmla="*/ 1295400 w 1676400"/>
              <a:gd name="connsiteY17" fmla="*/ 466725 h 1800225"/>
              <a:gd name="connsiteX18" fmla="*/ 1200150 w 1676400"/>
              <a:gd name="connsiteY18" fmla="*/ 600075 h 1800225"/>
              <a:gd name="connsiteX19" fmla="*/ 1133475 w 1676400"/>
              <a:gd name="connsiteY19" fmla="*/ 647700 h 1800225"/>
              <a:gd name="connsiteX20" fmla="*/ 561975 w 1676400"/>
              <a:gd name="connsiteY20" fmla="*/ 742950 h 1800225"/>
              <a:gd name="connsiteX21" fmla="*/ 400050 w 1676400"/>
              <a:gd name="connsiteY21" fmla="*/ 771525 h 1800225"/>
              <a:gd name="connsiteX22" fmla="*/ 57150 w 1676400"/>
              <a:gd name="connsiteY22" fmla="*/ 971550 h 1800225"/>
              <a:gd name="connsiteX23" fmla="*/ 0 w 1676400"/>
              <a:gd name="connsiteY23" fmla="*/ 1228725 h 1800225"/>
              <a:gd name="connsiteX24" fmla="*/ 19050 w 1676400"/>
              <a:gd name="connsiteY24" fmla="*/ 1447800 h 1800225"/>
              <a:gd name="connsiteX25" fmla="*/ 38100 w 1676400"/>
              <a:gd name="connsiteY25" fmla="*/ 1533525 h 1800225"/>
              <a:gd name="connsiteX26" fmla="*/ 152400 w 1676400"/>
              <a:gd name="connsiteY26" fmla="*/ 1704975 h 1800225"/>
              <a:gd name="connsiteX27" fmla="*/ 314325 w 1676400"/>
              <a:gd name="connsiteY27" fmla="*/ 1800225 h 1800225"/>
              <a:gd name="connsiteX28" fmla="*/ 428625 w 1676400"/>
              <a:gd name="connsiteY28" fmla="*/ 1790700 h 1800225"/>
              <a:gd name="connsiteX29" fmla="*/ 552450 w 1676400"/>
              <a:gd name="connsiteY29" fmla="*/ 1733550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76400" h="1800225">
                <a:moveTo>
                  <a:pt x="552450" y="1733550"/>
                </a:moveTo>
                <a:lnTo>
                  <a:pt x="514350" y="1590675"/>
                </a:lnTo>
                <a:lnTo>
                  <a:pt x="495300" y="1466850"/>
                </a:lnTo>
                <a:lnTo>
                  <a:pt x="504825" y="1362075"/>
                </a:lnTo>
                <a:lnTo>
                  <a:pt x="609600" y="1162050"/>
                </a:lnTo>
                <a:lnTo>
                  <a:pt x="628650" y="1085850"/>
                </a:lnTo>
                <a:lnTo>
                  <a:pt x="666750" y="1000125"/>
                </a:lnTo>
                <a:lnTo>
                  <a:pt x="1066800" y="866775"/>
                </a:lnTo>
                <a:lnTo>
                  <a:pt x="1438275" y="800100"/>
                </a:lnTo>
                <a:lnTo>
                  <a:pt x="1609725" y="704850"/>
                </a:lnTo>
                <a:lnTo>
                  <a:pt x="1666875" y="476250"/>
                </a:lnTo>
                <a:lnTo>
                  <a:pt x="1676400" y="257175"/>
                </a:lnTo>
                <a:lnTo>
                  <a:pt x="1628775" y="123825"/>
                </a:lnTo>
                <a:lnTo>
                  <a:pt x="1581150" y="28575"/>
                </a:lnTo>
                <a:lnTo>
                  <a:pt x="1504950" y="0"/>
                </a:lnTo>
                <a:lnTo>
                  <a:pt x="1428750" y="28575"/>
                </a:lnTo>
                <a:lnTo>
                  <a:pt x="1371600" y="47625"/>
                </a:lnTo>
                <a:lnTo>
                  <a:pt x="1295400" y="466725"/>
                </a:lnTo>
                <a:lnTo>
                  <a:pt x="1200150" y="600075"/>
                </a:lnTo>
                <a:lnTo>
                  <a:pt x="1133475" y="647700"/>
                </a:lnTo>
                <a:lnTo>
                  <a:pt x="561975" y="742950"/>
                </a:lnTo>
                <a:cubicBezTo>
                  <a:pt x="459019" y="781558"/>
                  <a:pt x="512902" y="771525"/>
                  <a:pt x="400050" y="771525"/>
                </a:cubicBezTo>
                <a:lnTo>
                  <a:pt x="57150" y="971550"/>
                </a:lnTo>
                <a:lnTo>
                  <a:pt x="0" y="1228725"/>
                </a:lnTo>
                <a:lnTo>
                  <a:pt x="19050" y="1447800"/>
                </a:lnTo>
                <a:lnTo>
                  <a:pt x="38100" y="1533525"/>
                </a:lnTo>
                <a:lnTo>
                  <a:pt x="152400" y="1704975"/>
                </a:lnTo>
                <a:lnTo>
                  <a:pt x="314325" y="1800225"/>
                </a:lnTo>
                <a:lnTo>
                  <a:pt x="428625" y="1790700"/>
                </a:lnTo>
                <a:lnTo>
                  <a:pt x="552450" y="1733550"/>
                </a:lnTo>
                <a:close/>
              </a:path>
            </a:pathLst>
          </a:custGeom>
          <a:solidFill>
            <a:srgbClr val="FFC000">
              <a:alpha val="37000"/>
            </a:srgbClr>
          </a:solidFill>
          <a:ln w="984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44" name="Tekstboks 43"/>
          <p:cNvSpPr txBox="1"/>
          <p:nvPr/>
        </p:nvSpPr>
        <p:spPr>
          <a:xfrm rot="20678127">
            <a:off x="3029874" y="4570553"/>
            <a:ext cx="106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chemeClr val="tx1"/>
                </a:solidFill>
                <a:latin typeface="Arial Narrow" pitchFamily="34" charset="0"/>
              </a:rPr>
              <a:t>Frisians</a:t>
            </a:r>
            <a:endParaRPr lang="da-DK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1797kirkegår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17364"/>
            <a:ext cx="9144000" cy="5540636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360000" y="360000"/>
            <a:ext cx="400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The </a:t>
            </a:r>
            <a:r>
              <a:rPr lang="da-DK" dirty="0" err="1" smtClean="0">
                <a:latin typeface="Arial Narrow" pitchFamily="34" charset="0"/>
              </a:rPr>
              <a:t>extent</a:t>
            </a:r>
            <a:r>
              <a:rPr lang="da-DK" dirty="0" smtClean="0">
                <a:latin typeface="Arial Narrow" pitchFamily="34" charset="0"/>
              </a:rPr>
              <a:t> of ”</a:t>
            </a:r>
            <a:r>
              <a:rPr lang="da-DK" dirty="0" err="1" smtClean="0">
                <a:latin typeface="Arial Narrow" pitchFamily="34" charset="0"/>
              </a:rPr>
              <a:t>Ansgar’s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cemetery</a:t>
            </a:r>
            <a:r>
              <a:rPr lang="da-DK" dirty="0" smtClean="0">
                <a:latin typeface="Arial Narrow" pitchFamily="34" charset="0"/>
              </a:rPr>
              <a:t>”</a:t>
            </a:r>
          </a:p>
        </p:txBody>
      </p:sp>
      <p:sp>
        <p:nvSpPr>
          <p:cNvPr id="6" name="Kombinationstegning 5"/>
          <p:cNvSpPr/>
          <p:nvPr/>
        </p:nvSpPr>
        <p:spPr bwMode="auto">
          <a:xfrm>
            <a:off x="1450132" y="1589559"/>
            <a:ext cx="4133850" cy="3933825"/>
          </a:xfrm>
          <a:custGeom>
            <a:avLst/>
            <a:gdLst>
              <a:gd name="connsiteX0" fmla="*/ 200025 w 4133850"/>
              <a:gd name="connsiteY0" fmla="*/ 3933825 h 3933825"/>
              <a:gd name="connsiteX1" fmla="*/ 0 w 4133850"/>
              <a:gd name="connsiteY1" fmla="*/ 2847975 h 3933825"/>
              <a:gd name="connsiteX2" fmla="*/ 390525 w 4133850"/>
              <a:gd name="connsiteY2" fmla="*/ 1162050 h 3933825"/>
              <a:gd name="connsiteX3" fmla="*/ 619125 w 4133850"/>
              <a:gd name="connsiteY3" fmla="*/ 533400 h 3933825"/>
              <a:gd name="connsiteX4" fmla="*/ 1314450 w 4133850"/>
              <a:gd name="connsiteY4" fmla="*/ 247650 h 3933825"/>
              <a:gd name="connsiteX5" fmla="*/ 2028825 w 4133850"/>
              <a:gd name="connsiteY5" fmla="*/ 19050 h 3933825"/>
              <a:gd name="connsiteX6" fmla="*/ 3390900 w 4133850"/>
              <a:gd name="connsiteY6" fmla="*/ 0 h 3933825"/>
              <a:gd name="connsiteX7" fmla="*/ 4133850 w 4133850"/>
              <a:gd name="connsiteY7" fmla="*/ 295275 h 3933825"/>
              <a:gd name="connsiteX8" fmla="*/ 4133850 w 4133850"/>
              <a:gd name="connsiteY8" fmla="*/ 295275 h 393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3850" h="3933825">
                <a:moveTo>
                  <a:pt x="200025" y="3933825"/>
                </a:moveTo>
                <a:lnTo>
                  <a:pt x="0" y="2847975"/>
                </a:lnTo>
                <a:lnTo>
                  <a:pt x="390525" y="1162050"/>
                </a:lnTo>
                <a:lnTo>
                  <a:pt x="619125" y="533400"/>
                </a:lnTo>
                <a:lnTo>
                  <a:pt x="1314450" y="247650"/>
                </a:lnTo>
                <a:lnTo>
                  <a:pt x="2028825" y="19050"/>
                </a:lnTo>
                <a:lnTo>
                  <a:pt x="3390900" y="0"/>
                </a:lnTo>
                <a:lnTo>
                  <a:pt x="4133850" y="295275"/>
                </a:lnTo>
                <a:lnTo>
                  <a:pt x="4133850" y="2952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3848100" y="1590675"/>
            <a:ext cx="3009900" cy="4781550"/>
            <a:chOff x="3848100" y="1590675"/>
            <a:chExt cx="3009900" cy="4781550"/>
          </a:xfrm>
        </p:grpSpPr>
        <p:grpSp>
          <p:nvGrpSpPr>
            <p:cNvPr id="10" name="Gruppe 9"/>
            <p:cNvGrpSpPr/>
            <p:nvPr/>
          </p:nvGrpSpPr>
          <p:grpSpPr>
            <a:xfrm>
              <a:off x="3848100" y="2105025"/>
              <a:ext cx="3009900" cy="4267200"/>
              <a:chOff x="3848100" y="2105025"/>
              <a:chExt cx="3009900" cy="4267200"/>
            </a:xfrm>
          </p:grpSpPr>
          <p:sp>
            <p:nvSpPr>
              <p:cNvPr id="7" name="Kombinationstegning 6"/>
              <p:cNvSpPr/>
              <p:nvPr/>
            </p:nvSpPr>
            <p:spPr bwMode="auto">
              <a:xfrm>
                <a:off x="5972175" y="2105025"/>
                <a:ext cx="209550" cy="228600"/>
              </a:xfrm>
              <a:custGeom>
                <a:avLst/>
                <a:gdLst>
                  <a:gd name="connsiteX0" fmla="*/ 0 w 209550"/>
                  <a:gd name="connsiteY0" fmla="*/ 0 h 228600"/>
                  <a:gd name="connsiteX1" fmla="*/ 209550 w 209550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0" h="228600">
                    <a:moveTo>
                      <a:pt x="0" y="0"/>
                    </a:moveTo>
                    <a:lnTo>
                      <a:pt x="209550" y="228600"/>
                    </a:lnTo>
                  </a:path>
                </a:pathLst>
              </a:custGeom>
              <a:noFill/>
              <a:ln w="98425" cap="flat" cmpd="sng" algn="ctr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8" name="Kombinationstegning 7"/>
              <p:cNvSpPr/>
              <p:nvPr/>
            </p:nvSpPr>
            <p:spPr bwMode="auto">
              <a:xfrm>
                <a:off x="6715125" y="5153025"/>
                <a:ext cx="142875" cy="200025"/>
              </a:xfrm>
              <a:custGeom>
                <a:avLst/>
                <a:gdLst>
                  <a:gd name="connsiteX0" fmla="*/ 142875 w 142875"/>
                  <a:gd name="connsiteY0" fmla="*/ 0 h 200025"/>
                  <a:gd name="connsiteX1" fmla="*/ 0 w 142875"/>
                  <a:gd name="connsiteY1" fmla="*/ 2000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875" h="200025">
                    <a:moveTo>
                      <a:pt x="142875" y="0"/>
                    </a:moveTo>
                    <a:lnTo>
                      <a:pt x="0" y="200025"/>
                    </a:lnTo>
                  </a:path>
                </a:pathLst>
              </a:custGeom>
              <a:noFill/>
              <a:ln w="98425" cap="flat" cmpd="sng" algn="ctr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9" name="Kombinationstegning 8"/>
              <p:cNvSpPr/>
              <p:nvPr/>
            </p:nvSpPr>
            <p:spPr bwMode="auto">
              <a:xfrm>
                <a:off x="3848100" y="6143625"/>
                <a:ext cx="1152525" cy="228600"/>
              </a:xfrm>
              <a:custGeom>
                <a:avLst/>
                <a:gdLst>
                  <a:gd name="connsiteX0" fmla="*/ 1152525 w 1152525"/>
                  <a:gd name="connsiteY0" fmla="*/ 0 h 228600"/>
                  <a:gd name="connsiteX1" fmla="*/ 0 w 1152525"/>
                  <a:gd name="connsiteY1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525" h="228600">
                    <a:moveTo>
                      <a:pt x="1152525" y="0"/>
                    </a:moveTo>
                    <a:lnTo>
                      <a:pt x="0" y="228600"/>
                    </a:lnTo>
                  </a:path>
                </a:pathLst>
              </a:custGeom>
              <a:noFill/>
              <a:ln w="98425" cap="flat" cmpd="sng" algn="ctr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aramond" pitchFamily="18" charset="0"/>
                </a:endParaRPr>
              </a:p>
            </p:txBody>
          </p:sp>
        </p:grpSp>
        <p:sp>
          <p:nvSpPr>
            <p:cNvPr id="11" name="Kombinationstegning 10"/>
            <p:cNvSpPr/>
            <p:nvPr/>
          </p:nvSpPr>
          <p:spPr bwMode="auto">
            <a:xfrm>
              <a:off x="5210175" y="1590675"/>
              <a:ext cx="285750" cy="123825"/>
            </a:xfrm>
            <a:custGeom>
              <a:avLst/>
              <a:gdLst>
                <a:gd name="connsiteX0" fmla="*/ 285750 w 285750"/>
                <a:gd name="connsiteY0" fmla="*/ 123825 h 123825"/>
                <a:gd name="connsiteX1" fmla="*/ 0 w 285750"/>
                <a:gd name="connsiteY1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123825">
                  <a:moveTo>
                    <a:pt x="285750" y="123825"/>
                  </a:moveTo>
                  <a:lnTo>
                    <a:pt x="0" y="0"/>
                  </a:lnTo>
                </a:path>
              </a:pathLst>
            </a:custGeom>
            <a:noFill/>
            <a:ln w="98425" cap="flat" cmpd="sng" algn="ctr">
              <a:solidFill>
                <a:schemeClr val="tx2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Vikingegravpladspå185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988840"/>
            <a:ext cx="9144000" cy="4869160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360000" y="360000"/>
            <a:ext cx="44230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latin typeface="Arial Narrow" pitchFamily="34" charset="0"/>
              </a:rPr>
              <a:t>Circular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cemetery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bounded</a:t>
            </a:r>
            <a:r>
              <a:rPr lang="da-DK" dirty="0" smtClean="0">
                <a:latin typeface="Arial Narrow" pitchFamily="34" charset="0"/>
              </a:rPr>
              <a:t> by a </a:t>
            </a:r>
            <a:r>
              <a:rPr lang="da-DK" dirty="0" err="1" smtClean="0">
                <a:latin typeface="Arial Narrow" pitchFamily="34" charset="0"/>
              </a:rPr>
              <a:t>ditch</a:t>
            </a:r>
            <a:endParaRPr lang="da-DK" dirty="0" smtClean="0">
              <a:latin typeface="Arial Narrow" pitchFamily="34" charset="0"/>
            </a:endParaRPr>
          </a:p>
          <a:p>
            <a:r>
              <a:rPr lang="da-DK" dirty="0" smtClean="0">
                <a:latin typeface="Arial Narrow" pitchFamily="34" charset="0"/>
              </a:rPr>
              <a:t>c. 10.000 m</a:t>
            </a:r>
            <a:r>
              <a:rPr lang="da-DK" baseline="30000" dirty="0" smtClean="0">
                <a:latin typeface="Arial Narrow" pitchFamily="34" charset="0"/>
              </a:rPr>
              <a:t>2</a:t>
            </a:r>
          </a:p>
          <a:p>
            <a:r>
              <a:rPr lang="da-DK" dirty="0" err="1" smtClean="0">
                <a:latin typeface="Arial Narrow" pitchFamily="34" charset="0"/>
              </a:rPr>
              <a:t>Number</a:t>
            </a:r>
            <a:r>
              <a:rPr lang="da-DK" dirty="0" smtClean="0">
                <a:latin typeface="Arial Narrow" pitchFamily="34" charset="0"/>
              </a:rPr>
              <a:t> of </a:t>
            </a:r>
            <a:r>
              <a:rPr lang="da-DK" dirty="0" err="1" smtClean="0">
                <a:latin typeface="Arial Narrow" pitchFamily="34" charset="0"/>
              </a:rPr>
              <a:t>buried</a:t>
            </a:r>
            <a:r>
              <a:rPr lang="da-DK" dirty="0" smtClean="0">
                <a:latin typeface="Arial Narrow" pitchFamily="34" charset="0"/>
              </a:rPr>
              <a:t>, 850-1050: 2-30000</a:t>
            </a:r>
          </a:p>
          <a:p>
            <a:endParaRPr lang="da-DK" b="1" dirty="0" smtClean="0">
              <a:latin typeface="Arial Narrow" pitchFamily="34" charset="0"/>
            </a:endParaRPr>
          </a:p>
        </p:txBody>
      </p:sp>
      <p:grpSp>
        <p:nvGrpSpPr>
          <p:cNvPr id="7" name="Gruppe 6"/>
          <p:cNvGrpSpPr/>
          <p:nvPr/>
        </p:nvGrpSpPr>
        <p:grpSpPr>
          <a:xfrm rot="308028">
            <a:off x="4009148" y="3672994"/>
            <a:ext cx="639664" cy="324000"/>
            <a:chOff x="3635896" y="3861048"/>
            <a:chExt cx="639664" cy="324000"/>
          </a:xfrm>
          <a:solidFill>
            <a:schemeClr val="bg2">
              <a:lumMod val="60000"/>
              <a:lumOff val="40000"/>
            </a:schemeClr>
          </a:solidFill>
          <a:scene3d>
            <a:camera prst="orthographicFront">
              <a:rot lat="0" lon="20700000" rev="0"/>
            </a:camera>
            <a:lightRig rig="threePt" dir="t"/>
          </a:scene3d>
        </p:grpSpPr>
        <p:sp>
          <p:nvSpPr>
            <p:cNvPr id="5" name="Rektangel 4"/>
            <p:cNvSpPr/>
            <p:nvPr/>
          </p:nvSpPr>
          <p:spPr bwMode="auto">
            <a:xfrm>
              <a:off x="3635896" y="3861048"/>
              <a:ext cx="468000" cy="324000"/>
            </a:xfrm>
            <a:prstGeom prst="rect">
              <a:avLst/>
            </a:prstGeom>
            <a:grpFill/>
            <a:ln w="984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6" name="Rektangel 5"/>
            <p:cNvSpPr/>
            <p:nvPr/>
          </p:nvSpPr>
          <p:spPr bwMode="auto">
            <a:xfrm>
              <a:off x="4059560" y="3914006"/>
              <a:ext cx="216000" cy="216000"/>
            </a:xfrm>
            <a:prstGeom prst="rect">
              <a:avLst/>
            </a:prstGeom>
            <a:grpFill/>
            <a:ln w="984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</p:grpSp>
      <p:pic>
        <p:nvPicPr>
          <p:cNvPr id="9" name="Billede 8" descr="Runestenen, JVfot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976" y="0"/>
            <a:ext cx="4788024" cy="3192487"/>
          </a:xfrm>
          <a:prstGeom prst="rect">
            <a:avLst/>
          </a:prstGeom>
        </p:spPr>
      </p:pic>
      <p:pic>
        <p:nvPicPr>
          <p:cNvPr id="10" name="Billede 9" descr="_EBA569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862320" y="5229200"/>
            <a:ext cx="493227" cy="762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59259E-6 C -0.00607 0.00162 -0.00815 0.00602 -0.01353 0.00972 C -0.01822 0.01898 -0.01267 0.00995 -0.01874 0.01527 C -0.01996 0.01643 -0.02065 0.01828 -0.02187 0.01944 C -0.02933 0.02639 -0.03732 0.03102 -0.04583 0.03472 C -0.04774 0.03727 -0.05017 0.03912 -0.05208 0.04166 C -0.05294 0.04282 -0.05312 0.0449 -0.05416 0.04583 C -0.05607 0.04745 -0.06041 0.04861 -0.06041 0.04861 C -0.06232 0.05115 -0.06475 0.05301 -0.06666 0.05555 C -0.07482 0.06643 -0.06163 0.05254 -0.07187 0.06389 C -0.07395 0.0662 -0.07916 0.06944 -0.07916 0.06944 " pathEditMode="relative" ptsTypes="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3.7037E-7 C -0.00486 0.00208 -0.00972 0.00903 -0.01458 0.00972 C -0.03732 0.01342 -0.02013 0.01111 -0.06666 0.0125 C -0.07986 0.01458 -0.09305 0.01505 -0.10624 0.01667 C -0.10902 0.02153 -0.11215 0.02546 -0.11458 0.03055 C -0.11493 0.03287 -0.11475 0.03542 -0.11562 0.0375 C -0.11631 0.03935 -0.11822 0.03981 -0.11874 0.04167 C -0.12013 0.04699 -0.11944 0.05301 -0.12083 0.05833 C -0.11944 0.08495 -0.11874 0.08842 -0.12083 0.12083 C -0.12135 0.12801 -0.12499 0.13518 -0.12812 0.14028 C -0.13142 0.14537 -0.13246 0.15231 -0.13645 0.15694 C -0.14652 0.16852 -0.16232 0.16805 -0.17395 0.17083 C -0.17847 0.17199 -0.18298 0.17338 -0.18749 0.175 C -0.18923 0.17569 -0.19079 0.17731 -0.1927 0.17778 C -0.19756 0.17917 -0.2026 0.17893 -0.20729 0.18055 C -0.21006 0.18148 -0.21284 0.18241 -0.21562 0.18333 C -0.26527 0.18148 -0.2776 0.1831 -0.31354 0.175 C -0.31614 0.16829 -0.32048 0.15949 -0.32604 0.15694 C -0.32934 0.14583 -0.32951 0.13217 -0.33437 0.12222 C -0.33541 0.11759 -0.33524 0.11204 -0.33749 0.10833 C -0.34045 0.10324 -0.34444 0.09907 -0.34791 0.09444 C -0.35434 0.08588 -0.35902 0.07755 -0.3677 0.07361 C -0.39739 0.04398 -0.4401 0.07639 -0.47604 0.06944 C -0.48749 0.06435 -0.50052 0.06574 -0.51249 0.0625 C -0.52326 0.05463 -0.53315 0.05092 -0.54479 0.04583 C -0.5519 0.03866 -0.55295 0.03981 -0.55624 0.03055 C -0.55815 0.025 -0.56145 0.01389 -0.56145 0.01389 C -0.56076 -0.01019 -0.55937 -0.03426 -0.55937 -0.05833 " pathEditMode="relative" ptsTypes="fffffffffffffffffffffffffff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Korsfibl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66326" y="-1119674"/>
            <a:ext cx="6811347" cy="9143999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4572000" y="4149080"/>
            <a:ext cx="45720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da-DK" dirty="0" err="1" smtClean="0">
                <a:solidFill>
                  <a:schemeClr val="tx1"/>
                </a:solidFill>
                <a:latin typeface="Arial Narrow" pitchFamily="34" charset="0"/>
              </a:rPr>
              <a:t>Cruciform</a:t>
            </a:r>
            <a:r>
              <a:rPr lang="da-DK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da-DK" dirty="0" err="1" smtClean="0">
                <a:solidFill>
                  <a:schemeClr val="tx1"/>
                </a:solidFill>
                <a:latin typeface="Arial Narrow" pitchFamily="34" charset="0"/>
              </a:rPr>
              <a:t>fibulae</a:t>
            </a:r>
            <a:r>
              <a:rPr lang="da-DK" dirty="0" smtClean="0">
                <a:solidFill>
                  <a:schemeClr val="tx1"/>
                </a:solidFill>
                <a:latin typeface="Arial Narrow" pitchFamily="34" charset="0"/>
              </a:rPr>
              <a:t> made </a:t>
            </a:r>
            <a:r>
              <a:rPr lang="da-DK" dirty="0" err="1" smtClean="0">
                <a:solidFill>
                  <a:schemeClr val="tx1"/>
                </a:solidFill>
                <a:latin typeface="Arial Narrow" pitchFamily="34" charset="0"/>
              </a:rPr>
              <a:t>in/around</a:t>
            </a:r>
            <a:r>
              <a:rPr lang="da-DK" dirty="0" smtClean="0">
                <a:solidFill>
                  <a:schemeClr val="tx1"/>
                </a:solidFill>
                <a:latin typeface="Arial Narrow" pitchFamily="34" charset="0"/>
              </a:rPr>
              <a:t> Ribe</a:t>
            </a:r>
          </a:p>
          <a:p>
            <a:endParaRPr lang="da-DK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da-DK" dirty="0" err="1" smtClean="0">
                <a:solidFill>
                  <a:schemeClr val="tx1"/>
                </a:solidFill>
                <a:latin typeface="Arial Narrow" pitchFamily="34" charset="0"/>
              </a:rPr>
              <a:t>Found</a:t>
            </a:r>
            <a:r>
              <a:rPr lang="da-DK" dirty="0" smtClean="0">
                <a:solidFill>
                  <a:schemeClr val="tx1"/>
                </a:solidFill>
                <a:latin typeface="Arial Narrow" pitchFamily="34" charset="0"/>
              </a:rPr>
              <a:t> in </a:t>
            </a:r>
            <a:r>
              <a:rPr lang="da-DK" dirty="0" err="1" smtClean="0">
                <a:solidFill>
                  <a:schemeClr val="tx1"/>
                </a:solidFill>
                <a:latin typeface="Arial Narrow" pitchFamily="34" charset="0"/>
              </a:rPr>
              <a:t>closed</a:t>
            </a:r>
            <a:r>
              <a:rPr lang="da-DK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da-DK" dirty="0" err="1" smtClean="0">
                <a:solidFill>
                  <a:schemeClr val="tx1"/>
                </a:solidFill>
                <a:latin typeface="Arial Narrow" pitchFamily="34" charset="0"/>
              </a:rPr>
              <a:t>archaeological</a:t>
            </a:r>
            <a:r>
              <a:rPr lang="da-DK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da-DK" dirty="0" err="1" smtClean="0">
                <a:solidFill>
                  <a:schemeClr val="tx1"/>
                </a:solidFill>
                <a:latin typeface="Arial Narrow" pitchFamily="34" charset="0"/>
              </a:rPr>
              <a:t>context</a:t>
            </a:r>
            <a:r>
              <a:rPr lang="da-DK" dirty="0" smtClean="0">
                <a:solidFill>
                  <a:schemeClr val="tx1"/>
                </a:solidFill>
                <a:latin typeface="Arial Narrow" pitchFamily="34" charset="0"/>
              </a:rPr>
              <a:t> in Ribe from c. 850</a:t>
            </a:r>
          </a:p>
          <a:p>
            <a:endParaRPr lang="da-DK" dirty="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da-DK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" name="Billede 3" descr="Korsfibler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2780928"/>
            <a:ext cx="4077072" cy="4077072"/>
          </a:xfrm>
          <a:prstGeom prst="rect">
            <a:avLst/>
          </a:prstGeom>
        </p:spPr>
      </p:pic>
      <p:pic>
        <p:nvPicPr>
          <p:cNvPr id="1026" name="Picture 2" descr="http://www.thy-morsdetektor.dk/php-files/images/photoalbum/album_1/scan0003_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32656"/>
            <a:ext cx="2581275" cy="2486026"/>
          </a:xfrm>
          <a:prstGeom prst="rect">
            <a:avLst/>
          </a:prstGeom>
          <a:noFill/>
        </p:spPr>
      </p:pic>
      <p:pic>
        <p:nvPicPr>
          <p:cNvPr id="1028" name="Picture 4" descr="http://www.thy-morsdetektor.dk/php-files/images/photoalbum/album_1/img332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548680"/>
            <a:ext cx="2085975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ig. 5, grav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429022"/>
            <a:ext cx="9144000" cy="5428978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360000" y="360000"/>
            <a:ext cx="7140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latin typeface="Arial Narrow" pitchFamily="34" charset="0"/>
              </a:rPr>
              <a:t>Nørlundvej</a:t>
            </a:r>
            <a:r>
              <a:rPr lang="da-DK" dirty="0" smtClean="0">
                <a:latin typeface="Arial Narrow" pitchFamily="34" charset="0"/>
              </a:rPr>
              <a:t>, Hunderup. 10 km </a:t>
            </a:r>
            <a:r>
              <a:rPr lang="da-DK" dirty="0" err="1" smtClean="0">
                <a:latin typeface="Arial Narrow" pitchFamily="34" charset="0"/>
              </a:rPr>
              <a:t>north</a:t>
            </a:r>
            <a:r>
              <a:rPr lang="da-DK" dirty="0" smtClean="0">
                <a:latin typeface="Arial Narrow" pitchFamily="34" charset="0"/>
              </a:rPr>
              <a:t> of Ribe. 10. C. grave </a:t>
            </a:r>
            <a:r>
              <a:rPr lang="da-DK" dirty="0" err="1" smtClean="0">
                <a:latin typeface="Arial Narrow" pitchFamily="34" charset="0"/>
              </a:rPr>
              <a:t>field</a:t>
            </a:r>
            <a:r>
              <a:rPr lang="da-DK" dirty="0" smtClean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ig. 5, forlæ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360000" y="360000"/>
            <a:ext cx="4460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Grave </a:t>
            </a:r>
            <a:r>
              <a:rPr lang="da-DK" dirty="0" err="1" smtClean="0">
                <a:latin typeface="Arial Narrow" pitchFamily="34" charset="0"/>
              </a:rPr>
              <a:t>goods</a:t>
            </a:r>
            <a:r>
              <a:rPr lang="da-DK" dirty="0" smtClean="0">
                <a:latin typeface="Arial Narrow" pitchFamily="34" charset="0"/>
              </a:rPr>
              <a:t>. </a:t>
            </a:r>
            <a:r>
              <a:rPr lang="da-DK" dirty="0" err="1" smtClean="0">
                <a:latin typeface="Arial Narrow" pitchFamily="34" charset="0"/>
              </a:rPr>
              <a:t>They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were</a:t>
            </a:r>
            <a:r>
              <a:rPr lang="da-DK" dirty="0" smtClean="0">
                <a:latin typeface="Arial Narrow" pitchFamily="34" charset="0"/>
              </a:rPr>
              <a:t> not </a:t>
            </a:r>
            <a:r>
              <a:rPr lang="da-DK" dirty="0" err="1" smtClean="0">
                <a:latin typeface="Arial Narrow" pitchFamily="34" charset="0"/>
              </a:rPr>
              <a:t>christian</a:t>
            </a:r>
            <a:r>
              <a:rPr lang="da-DK" dirty="0" smtClean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Vikingegravpladspå185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988840"/>
            <a:ext cx="9144000" cy="4869160"/>
          </a:xfrm>
          <a:prstGeom prst="rect">
            <a:avLst/>
          </a:prstGeom>
        </p:spPr>
      </p:pic>
      <p:grpSp>
        <p:nvGrpSpPr>
          <p:cNvPr id="2" name="Gruppe 6"/>
          <p:cNvGrpSpPr/>
          <p:nvPr/>
        </p:nvGrpSpPr>
        <p:grpSpPr>
          <a:xfrm rot="308028">
            <a:off x="4009149" y="3889018"/>
            <a:ext cx="639664" cy="324000"/>
            <a:chOff x="3635896" y="3861048"/>
            <a:chExt cx="639664" cy="324000"/>
          </a:xfrm>
          <a:solidFill>
            <a:schemeClr val="bg2">
              <a:lumMod val="60000"/>
              <a:lumOff val="40000"/>
            </a:schemeClr>
          </a:solidFill>
          <a:scene3d>
            <a:camera prst="orthographicFront">
              <a:rot lat="0" lon="20700000" rev="0"/>
            </a:camera>
            <a:lightRig rig="threePt" dir="t"/>
          </a:scene3d>
        </p:grpSpPr>
        <p:sp>
          <p:nvSpPr>
            <p:cNvPr id="5" name="Rektangel 4"/>
            <p:cNvSpPr/>
            <p:nvPr/>
          </p:nvSpPr>
          <p:spPr bwMode="auto">
            <a:xfrm>
              <a:off x="3635896" y="3861048"/>
              <a:ext cx="468000" cy="324000"/>
            </a:xfrm>
            <a:prstGeom prst="rect">
              <a:avLst/>
            </a:prstGeom>
            <a:grpFill/>
            <a:ln w="984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6" name="Rektangel 5"/>
            <p:cNvSpPr/>
            <p:nvPr/>
          </p:nvSpPr>
          <p:spPr bwMode="auto">
            <a:xfrm>
              <a:off x="4059560" y="3914006"/>
              <a:ext cx="216000" cy="216000"/>
            </a:xfrm>
            <a:prstGeom prst="rect">
              <a:avLst/>
            </a:prstGeom>
            <a:grpFill/>
            <a:ln w="984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</p:grpSp>
      <p:pic>
        <p:nvPicPr>
          <p:cNvPr id="10" name="Billede 9" descr="_EBA569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4581128"/>
            <a:ext cx="306913" cy="474473"/>
          </a:xfrm>
          <a:prstGeom prst="rect">
            <a:avLst/>
          </a:prstGeom>
        </p:spPr>
      </p:pic>
      <p:sp>
        <p:nvSpPr>
          <p:cNvPr id="13" name="Tekstboks 12"/>
          <p:cNvSpPr txBox="1"/>
          <p:nvPr/>
        </p:nvSpPr>
        <p:spPr>
          <a:xfrm>
            <a:off x="360000" y="360000"/>
            <a:ext cx="329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But </a:t>
            </a:r>
            <a:r>
              <a:rPr lang="da-DK" dirty="0" err="1" smtClean="0">
                <a:latin typeface="Arial Narrow" pitchFamily="34" charset="0"/>
              </a:rPr>
              <a:t>those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buried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here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were</a:t>
            </a:r>
            <a:r>
              <a:rPr lang="da-DK" dirty="0" smtClean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ibeiEurop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uppe 21"/>
          <p:cNvGrpSpPr/>
          <p:nvPr/>
        </p:nvGrpSpPr>
        <p:grpSpPr>
          <a:xfrm>
            <a:off x="4506686" y="4795851"/>
            <a:ext cx="2403337" cy="2101807"/>
            <a:chOff x="4506686" y="4795851"/>
            <a:chExt cx="2403337" cy="2101807"/>
          </a:xfrm>
        </p:grpSpPr>
        <p:sp>
          <p:nvSpPr>
            <p:cNvPr id="20" name="Kombinationstegning 19"/>
            <p:cNvSpPr/>
            <p:nvPr/>
          </p:nvSpPr>
          <p:spPr bwMode="auto">
            <a:xfrm>
              <a:off x="4506686" y="4795851"/>
              <a:ext cx="1620681" cy="1614997"/>
            </a:xfrm>
            <a:custGeom>
              <a:avLst/>
              <a:gdLst>
                <a:gd name="connsiteX0" fmla="*/ 0 w 1620681"/>
                <a:gd name="connsiteY0" fmla="*/ 12285 h 1614997"/>
                <a:gd name="connsiteX1" fmla="*/ 30145 w 1620681"/>
                <a:gd name="connsiteY1" fmla="*/ 2237 h 1614997"/>
                <a:gd name="connsiteX2" fmla="*/ 70338 w 1620681"/>
                <a:gd name="connsiteY2" fmla="*/ 17309 h 1614997"/>
                <a:gd name="connsiteX3" fmla="*/ 85411 w 1620681"/>
                <a:gd name="connsiteY3" fmla="*/ 22334 h 1614997"/>
                <a:gd name="connsiteX4" fmla="*/ 100483 w 1620681"/>
                <a:gd name="connsiteY4" fmla="*/ 32382 h 1614997"/>
                <a:gd name="connsiteX5" fmla="*/ 165798 w 1620681"/>
                <a:gd name="connsiteY5" fmla="*/ 42430 h 1614997"/>
                <a:gd name="connsiteX6" fmla="*/ 185894 w 1620681"/>
                <a:gd name="connsiteY6" fmla="*/ 52479 h 1614997"/>
                <a:gd name="connsiteX7" fmla="*/ 231112 w 1620681"/>
                <a:gd name="connsiteY7" fmla="*/ 77600 h 1614997"/>
                <a:gd name="connsiteX8" fmla="*/ 241160 w 1620681"/>
                <a:gd name="connsiteY8" fmla="*/ 92672 h 1614997"/>
                <a:gd name="connsiteX9" fmla="*/ 246184 w 1620681"/>
                <a:gd name="connsiteY9" fmla="*/ 107745 h 1614997"/>
                <a:gd name="connsiteX10" fmla="*/ 251209 w 1620681"/>
                <a:gd name="connsiteY10" fmla="*/ 127841 h 1614997"/>
                <a:gd name="connsiteX11" fmla="*/ 261257 w 1620681"/>
                <a:gd name="connsiteY11" fmla="*/ 137890 h 1614997"/>
                <a:gd name="connsiteX12" fmla="*/ 266281 w 1620681"/>
                <a:gd name="connsiteY12" fmla="*/ 168035 h 1614997"/>
                <a:gd name="connsiteX13" fmla="*/ 301450 w 1620681"/>
                <a:gd name="connsiteY13" fmla="*/ 208228 h 1614997"/>
                <a:gd name="connsiteX14" fmla="*/ 306474 w 1620681"/>
                <a:gd name="connsiteY14" fmla="*/ 223301 h 1614997"/>
                <a:gd name="connsiteX15" fmla="*/ 336619 w 1620681"/>
                <a:gd name="connsiteY15" fmla="*/ 228325 h 1614997"/>
                <a:gd name="connsiteX16" fmla="*/ 366765 w 1620681"/>
                <a:gd name="connsiteY16" fmla="*/ 253446 h 1614997"/>
                <a:gd name="connsiteX17" fmla="*/ 386861 w 1620681"/>
                <a:gd name="connsiteY17" fmla="*/ 258470 h 1614997"/>
                <a:gd name="connsiteX18" fmla="*/ 401934 w 1620681"/>
                <a:gd name="connsiteY18" fmla="*/ 268518 h 1614997"/>
                <a:gd name="connsiteX19" fmla="*/ 437103 w 1620681"/>
                <a:gd name="connsiteY19" fmla="*/ 278567 h 1614997"/>
                <a:gd name="connsiteX20" fmla="*/ 452176 w 1620681"/>
                <a:gd name="connsiteY20" fmla="*/ 283591 h 1614997"/>
                <a:gd name="connsiteX21" fmla="*/ 497393 w 1620681"/>
                <a:gd name="connsiteY21" fmla="*/ 293639 h 1614997"/>
                <a:gd name="connsiteX22" fmla="*/ 517490 w 1620681"/>
                <a:gd name="connsiteY22" fmla="*/ 303687 h 1614997"/>
                <a:gd name="connsiteX23" fmla="*/ 572756 w 1620681"/>
                <a:gd name="connsiteY23" fmla="*/ 318760 h 1614997"/>
                <a:gd name="connsiteX24" fmla="*/ 587828 w 1620681"/>
                <a:gd name="connsiteY24" fmla="*/ 313736 h 1614997"/>
                <a:gd name="connsiteX25" fmla="*/ 597877 w 1620681"/>
                <a:gd name="connsiteY25" fmla="*/ 323784 h 1614997"/>
                <a:gd name="connsiteX26" fmla="*/ 617973 w 1620681"/>
                <a:gd name="connsiteY26" fmla="*/ 328808 h 1614997"/>
                <a:gd name="connsiteX27" fmla="*/ 633046 w 1620681"/>
                <a:gd name="connsiteY27" fmla="*/ 338857 h 1614997"/>
                <a:gd name="connsiteX28" fmla="*/ 658167 w 1620681"/>
                <a:gd name="connsiteY28" fmla="*/ 343881 h 1614997"/>
                <a:gd name="connsiteX29" fmla="*/ 703384 w 1620681"/>
                <a:gd name="connsiteY29" fmla="*/ 374026 h 1614997"/>
                <a:gd name="connsiteX30" fmla="*/ 723481 w 1620681"/>
                <a:gd name="connsiteY30" fmla="*/ 389098 h 1614997"/>
                <a:gd name="connsiteX31" fmla="*/ 733529 w 1620681"/>
                <a:gd name="connsiteY31" fmla="*/ 404171 h 1614997"/>
                <a:gd name="connsiteX32" fmla="*/ 753626 w 1620681"/>
                <a:gd name="connsiteY32" fmla="*/ 409195 h 1614997"/>
                <a:gd name="connsiteX33" fmla="*/ 798844 w 1620681"/>
                <a:gd name="connsiteY33" fmla="*/ 429292 h 1614997"/>
                <a:gd name="connsiteX34" fmla="*/ 828989 w 1620681"/>
                <a:gd name="connsiteY34" fmla="*/ 439340 h 1614997"/>
                <a:gd name="connsiteX35" fmla="*/ 839037 w 1620681"/>
                <a:gd name="connsiteY35" fmla="*/ 449389 h 1614997"/>
                <a:gd name="connsiteX36" fmla="*/ 879230 w 1620681"/>
                <a:gd name="connsiteY36" fmla="*/ 464461 h 1614997"/>
                <a:gd name="connsiteX37" fmla="*/ 899327 w 1620681"/>
                <a:gd name="connsiteY37" fmla="*/ 484558 h 1614997"/>
                <a:gd name="connsiteX38" fmla="*/ 949569 w 1620681"/>
                <a:gd name="connsiteY38" fmla="*/ 499630 h 1614997"/>
                <a:gd name="connsiteX39" fmla="*/ 984738 w 1620681"/>
                <a:gd name="connsiteY39" fmla="*/ 524751 h 1614997"/>
                <a:gd name="connsiteX40" fmla="*/ 994787 w 1620681"/>
                <a:gd name="connsiteY40" fmla="*/ 534800 h 1614997"/>
                <a:gd name="connsiteX41" fmla="*/ 1060101 w 1620681"/>
                <a:gd name="connsiteY41" fmla="*/ 544848 h 1614997"/>
                <a:gd name="connsiteX42" fmla="*/ 1080198 w 1620681"/>
                <a:gd name="connsiteY42" fmla="*/ 574993 h 1614997"/>
                <a:gd name="connsiteX43" fmla="*/ 1110343 w 1620681"/>
                <a:gd name="connsiteY43" fmla="*/ 595090 h 1614997"/>
                <a:gd name="connsiteX44" fmla="*/ 1115367 w 1620681"/>
                <a:gd name="connsiteY44" fmla="*/ 625235 h 1614997"/>
                <a:gd name="connsiteX45" fmla="*/ 1125415 w 1620681"/>
                <a:gd name="connsiteY45" fmla="*/ 640307 h 1614997"/>
                <a:gd name="connsiteX46" fmla="*/ 1140488 w 1620681"/>
                <a:gd name="connsiteY46" fmla="*/ 695573 h 1614997"/>
                <a:gd name="connsiteX47" fmla="*/ 1150536 w 1620681"/>
                <a:gd name="connsiteY47" fmla="*/ 796057 h 1614997"/>
                <a:gd name="connsiteX48" fmla="*/ 1155560 w 1620681"/>
                <a:gd name="connsiteY48" fmla="*/ 816153 h 1614997"/>
                <a:gd name="connsiteX49" fmla="*/ 1165609 w 1620681"/>
                <a:gd name="connsiteY49" fmla="*/ 831226 h 1614997"/>
                <a:gd name="connsiteX50" fmla="*/ 1190729 w 1620681"/>
                <a:gd name="connsiteY50" fmla="*/ 876444 h 1614997"/>
                <a:gd name="connsiteX51" fmla="*/ 1225899 w 1620681"/>
                <a:gd name="connsiteY51" fmla="*/ 911613 h 1614997"/>
                <a:gd name="connsiteX52" fmla="*/ 1230923 w 1620681"/>
                <a:gd name="connsiteY52" fmla="*/ 926685 h 1614997"/>
                <a:gd name="connsiteX53" fmla="*/ 1256044 w 1620681"/>
                <a:gd name="connsiteY53" fmla="*/ 941758 h 1614997"/>
                <a:gd name="connsiteX54" fmla="*/ 1276140 w 1620681"/>
                <a:gd name="connsiteY54" fmla="*/ 971903 h 1614997"/>
                <a:gd name="connsiteX55" fmla="*/ 1286189 w 1620681"/>
                <a:gd name="connsiteY55" fmla="*/ 981951 h 1614997"/>
                <a:gd name="connsiteX56" fmla="*/ 1311310 w 1620681"/>
                <a:gd name="connsiteY56" fmla="*/ 1002048 h 1614997"/>
                <a:gd name="connsiteX57" fmla="*/ 1326382 w 1620681"/>
                <a:gd name="connsiteY57" fmla="*/ 1022145 h 1614997"/>
                <a:gd name="connsiteX58" fmla="*/ 1351503 w 1620681"/>
                <a:gd name="connsiteY58" fmla="*/ 1047265 h 1614997"/>
                <a:gd name="connsiteX59" fmla="*/ 1401745 w 1620681"/>
                <a:gd name="connsiteY59" fmla="*/ 1062338 h 1614997"/>
                <a:gd name="connsiteX60" fmla="*/ 1416817 w 1620681"/>
                <a:gd name="connsiteY60" fmla="*/ 1067362 h 1614997"/>
                <a:gd name="connsiteX61" fmla="*/ 1431890 w 1620681"/>
                <a:gd name="connsiteY61" fmla="*/ 1077411 h 1614997"/>
                <a:gd name="connsiteX62" fmla="*/ 1441938 w 1620681"/>
                <a:gd name="connsiteY62" fmla="*/ 1092483 h 1614997"/>
                <a:gd name="connsiteX63" fmla="*/ 1451987 w 1620681"/>
                <a:gd name="connsiteY63" fmla="*/ 1102531 h 1614997"/>
                <a:gd name="connsiteX64" fmla="*/ 1462035 w 1620681"/>
                <a:gd name="connsiteY64" fmla="*/ 1132676 h 1614997"/>
                <a:gd name="connsiteX65" fmla="*/ 1441938 w 1620681"/>
                <a:gd name="connsiteY65" fmla="*/ 1152773 h 1614997"/>
                <a:gd name="connsiteX66" fmla="*/ 1446962 w 1620681"/>
                <a:gd name="connsiteY66" fmla="*/ 1233160 h 1614997"/>
                <a:gd name="connsiteX67" fmla="*/ 1457011 w 1620681"/>
                <a:gd name="connsiteY67" fmla="*/ 1243208 h 1614997"/>
                <a:gd name="connsiteX68" fmla="*/ 1467059 w 1620681"/>
                <a:gd name="connsiteY68" fmla="*/ 1258281 h 1614997"/>
                <a:gd name="connsiteX69" fmla="*/ 1482132 w 1620681"/>
                <a:gd name="connsiteY69" fmla="*/ 1328619 h 1614997"/>
                <a:gd name="connsiteX70" fmla="*/ 1487156 w 1620681"/>
                <a:gd name="connsiteY70" fmla="*/ 1368813 h 1614997"/>
                <a:gd name="connsiteX71" fmla="*/ 1497204 w 1620681"/>
                <a:gd name="connsiteY71" fmla="*/ 1398958 h 1614997"/>
                <a:gd name="connsiteX72" fmla="*/ 1502228 w 1620681"/>
                <a:gd name="connsiteY72" fmla="*/ 1414030 h 1614997"/>
                <a:gd name="connsiteX73" fmla="*/ 1512277 w 1620681"/>
                <a:gd name="connsiteY73" fmla="*/ 1454224 h 1614997"/>
                <a:gd name="connsiteX74" fmla="*/ 1517301 w 1620681"/>
                <a:gd name="connsiteY74" fmla="*/ 1474320 h 1614997"/>
                <a:gd name="connsiteX75" fmla="*/ 1522325 w 1620681"/>
                <a:gd name="connsiteY75" fmla="*/ 1489393 h 1614997"/>
                <a:gd name="connsiteX76" fmla="*/ 1527349 w 1620681"/>
                <a:gd name="connsiteY76" fmla="*/ 1514514 h 1614997"/>
                <a:gd name="connsiteX77" fmla="*/ 1542422 w 1620681"/>
                <a:gd name="connsiteY77" fmla="*/ 1519538 h 1614997"/>
                <a:gd name="connsiteX78" fmla="*/ 1582615 w 1620681"/>
                <a:gd name="connsiteY78" fmla="*/ 1564756 h 1614997"/>
                <a:gd name="connsiteX79" fmla="*/ 1602712 w 1620681"/>
                <a:gd name="connsiteY79" fmla="*/ 1569780 h 1614997"/>
                <a:gd name="connsiteX80" fmla="*/ 1617784 w 1620681"/>
                <a:gd name="connsiteY80" fmla="*/ 1609973 h 1614997"/>
                <a:gd name="connsiteX81" fmla="*/ 1607736 w 1620681"/>
                <a:gd name="connsiteY81" fmla="*/ 1614997 h 161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20681" h="1614997">
                  <a:moveTo>
                    <a:pt x="0" y="12285"/>
                  </a:moveTo>
                  <a:cubicBezTo>
                    <a:pt x="10048" y="8936"/>
                    <a:pt x="19597" y="3196"/>
                    <a:pt x="30145" y="2237"/>
                  </a:cubicBezTo>
                  <a:cubicBezTo>
                    <a:pt x="54751" y="0"/>
                    <a:pt x="52711" y="8495"/>
                    <a:pt x="70338" y="17309"/>
                  </a:cubicBezTo>
                  <a:cubicBezTo>
                    <a:pt x="75075" y="19678"/>
                    <a:pt x="80674" y="19965"/>
                    <a:pt x="85411" y="22334"/>
                  </a:cubicBezTo>
                  <a:cubicBezTo>
                    <a:pt x="90812" y="25034"/>
                    <a:pt x="94933" y="30004"/>
                    <a:pt x="100483" y="32382"/>
                  </a:cubicBezTo>
                  <a:cubicBezTo>
                    <a:pt x="115712" y="38908"/>
                    <a:pt x="156722" y="41422"/>
                    <a:pt x="165798" y="42430"/>
                  </a:cubicBezTo>
                  <a:cubicBezTo>
                    <a:pt x="172497" y="45780"/>
                    <a:pt x="179472" y="48626"/>
                    <a:pt x="185894" y="52479"/>
                  </a:cubicBezTo>
                  <a:cubicBezTo>
                    <a:pt x="229081" y="78392"/>
                    <a:pt x="200795" y="67493"/>
                    <a:pt x="231112" y="77600"/>
                  </a:cubicBezTo>
                  <a:cubicBezTo>
                    <a:pt x="234461" y="82624"/>
                    <a:pt x="238460" y="87271"/>
                    <a:pt x="241160" y="92672"/>
                  </a:cubicBezTo>
                  <a:cubicBezTo>
                    <a:pt x="243528" y="97409"/>
                    <a:pt x="244729" y="102653"/>
                    <a:pt x="246184" y="107745"/>
                  </a:cubicBezTo>
                  <a:cubicBezTo>
                    <a:pt x="248081" y="114384"/>
                    <a:pt x="248121" y="121665"/>
                    <a:pt x="251209" y="127841"/>
                  </a:cubicBezTo>
                  <a:cubicBezTo>
                    <a:pt x="253327" y="132078"/>
                    <a:pt x="257908" y="134540"/>
                    <a:pt x="261257" y="137890"/>
                  </a:cubicBezTo>
                  <a:cubicBezTo>
                    <a:pt x="262932" y="147938"/>
                    <a:pt x="262066" y="158761"/>
                    <a:pt x="266281" y="168035"/>
                  </a:cubicBezTo>
                  <a:cubicBezTo>
                    <a:pt x="271392" y="179280"/>
                    <a:pt x="291665" y="198443"/>
                    <a:pt x="301450" y="208228"/>
                  </a:cubicBezTo>
                  <a:cubicBezTo>
                    <a:pt x="303125" y="213252"/>
                    <a:pt x="301876" y="220673"/>
                    <a:pt x="306474" y="223301"/>
                  </a:cubicBezTo>
                  <a:cubicBezTo>
                    <a:pt x="315319" y="228355"/>
                    <a:pt x="326955" y="225104"/>
                    <a:pt x="336619" y="228325"/>
                  </a:cubicBezTo>
                  <a:cubicBezTo>
                    <a:pt x="357815" y="235390"/>
                    <a:pt x="347174" y="242251"/>
                    <a:pt x="366765" y="253446"/>
                  </a:cubicBezTo>
                  <a:cubicBezTo>
                    <a:pt x="372760" y="256872"/>
                    <a:pt x="380162" y="256795"/>
                    <a:pt x="386861" y="258470"/>
                  </a:cubicBezTo>
                  <a:cubicBezTo>
                    <a:pt x="391885" y="261819"/>
                    <a:pt x="396533" y="265818"/>
                    <a:pt x="401934" y="268518"/>
                  </a:cubicBezTo>
                  <a:cubicBezTo>
                    <a:pt x="409962" y="272532"/>
                    <a:pt x="429595" y="276422"/>
                    <a:pt x="437103" y="278567"/>
                  </a:cubicBezTo>
                  <a:cubicBezTo>
                    <a:pt x="442195" y="280022"/>
                    <a:pt x="447084" y="282136"/>
                    <a:pt x="452176" y="283591"/>
                  </a:cubicBezTo>
                  <a:cubicBezTo>
                    <a:pt x="468734" y="288322"/>
                    <a:pt x="480123" y="290185"/>
                    <a:pt x="497393" y="293639"/>
                  </a:cubicBezTo>
                  <a:cubicBezTo>
                    <a:pt x="504092" y="296988"/>
                    <a:pt x="510316" y="301535"/>
                    <a:pt x="517490" y="303687"/>
                  </a:cubicBezTo>
                  <a:cubicBezTo>
                    <a:pt x="608590" y="331018"/>
                    <a:pt x="492088" y="286494"/>
                    <a:pt x="572756" y="318760"/>
                  </a:cubicBezTo>
                  <a:cubicBezTo>
                    <a:pt x="577780" y="317085"/>
                    <a:pt x="582635" y="312697"/>
                    <a:pt x="587828" y="313736"/>
                  </a:cubicBezTo>
                  <a:cubicBezTo>
                    <a:pt x="592473" y="314665"/>
                    <a:pt x="593640" y="321666"/>
                    <a:pt x="597877" y="323784"/>
                  </a:cubicBezTo>
                  <a:cubicBezTo>
                    <a:pt x="604053" y="326872"/>
                    <a:pt x="611274" y="327133"/>
                    <a:pt x="617973" y="328808"/>
                  </a:cubicBezTo>
                  <a:cubicBezTo>
                    <a:pt x="622997" y="332158"/>
                    <a:pt x="627392" y="336737"/>
                    <a:pt x="633046" y="338857"/>
                  </a:cubicBezTo>
                  <a:cubicBezTo>
                    <a:pt x="641042" y="341855"/>
                    <a:pt x="650844" y="339487"/>
                    <a:pt x="658167" y="343881"/>
                  </a:cubicBezTo>
                  <a:cubicBezTo>
                    <a:pt x="722461" y="382457"/>
                    <a:pt x="651806" y="361131"/>
                    <a:pt x="703384" y="374026"/>
                  </a:cubicBezTo>
                  <a:cubicBezTo>
                    <a:pt x="710083" y="379050"/>
                    <a:pt x="717560" y="383177"/>
                    <a:pt x="723481" y="389098"/>
                  </a:cubicBezTo>
                  <a:cubicBezTo>
                    <a:pt x="727751" y="393368"/>
                    <a:pt x="728505" y="400821"/>
                    <a:pt x="733529" y="404171"/>
                  </a:cubicBezTo>
                  <a:cubicBezTo>
                    <a:pt x="739274" y="408001"/>
                    <a:pt x="746927" y="407520"/>
                    <a:pt x="753626" y="409195"/>
                  </a:cubicBezTo>
                  <a:cubicBezTo>
                    <a:pt x="774689" y="419727"/>
                    <a:pt x="775319" y="420738"/>
                    <a:pt x="798844" y="429292"/>
                  </a:cubicBezTo>
                  <a:cubicBezTo>
                    <a:pt x="808798" y="432912"/>
                    <a:pt x="828989" y="439340"/>
                    <a:pt x="828989" y="439340"/>
                  </a:cubicBezTo>
                  <a:cubicBezTo>
                    <a:pt x="832338" y="442690"/>
                    <a:pt x="835096" y="446761"/>
                    <a:pt x="839037" y="449389"/>
                  </a:cubicBezTo>
                  <a:cubicBezTo>
                    <a:pt x="854799" y="459897"/>
                    <a:pt x="861558" y="460043"/>
                    <a:pt x="879230" y="464461"/>
                  </a:cubicBezTo>
                  <a:cubicBezTo>
                    <a:pt x="885929" y="471160"/>
                    <a:pt x="890339" y="481562"/>
                    <a:pt x="899327" y="484558"/>
                  </a:cubicBezTo>
                  <a:cubicBezTo>
                    <a:pt x="936023" y="496790"/>
                    <a:pt x="919196" y="492037"/>
                    <a:pt x="949569" y="499630"/>
                  </a:cubicBezTo>
                  <a:cubicBezTo>
                    <a:pt x="973411" y="523472"/>
                    <a:pt x="960678" y="516731"/>
                    <a:pt x="984738" y="524751"/>
                  </a:cubicBezTo>
                  <a:cubicBezTo>
                    <a:pt x="988088" y="528101"/>
                    <a:pt x="990550" y="532681"/>
                    <a:pt x="994787" y="534800"/>
                  </a:cubicBezTo>
                  <a:cubicBezTo>
                    <a:pt x="1007218" y="541016"/>
                    <a:pt x="1057169" y="544522"/>
                    <a:pt x="1060101" y="544848"/>
                  </a:cubicBezTo>
                  <a:cubicBezTo>
                    <a:pt x="1066800" y="554896"/>
                    <a:pt x="1069396" y="569592"/>
                    <a:pt x="1080198" y="574993"/>
                  </a:cubicBezTo>
                  <a:cubicBezTo>
                    <a:pt x="1104531" y="587160"/>
                    <a:pt x="1094998" y="579745"/>
                    <a:pt x="1110343" y="595090"/>
                  </a:cubicBezTo>
                  <a:cubicBezTo>
                    <a:pt x="1112018" y="605138"/>
                    <a:pt x="1112146" y="615571"/>
                    <a:pt x="1115367" y="625235"/>
                  </a:cubicBezTo>
                  <a:cubicBezTo>
                    <a:pt x="1117276" y="630963"/>
                    <a:pt x="1122963" y="634789"/>
                    <a:pt x="1125415" y="640307"/>
                  </a:cubicBezTo>
                  <a:cubicBezTo>
                    <a:pt x="1134685" y="661165"/>
                    <a:pt x="1136190" y="674085"/>
                    <a:pt x="1140488" y="695573"/>
                  </a:cubicBezTo>
                  <a:cubicBezTo>
                    <a:pt x="1148623" y="833872"/>
                    <a:pt x="1135974" y="745088"/>
                    <a:pt x="1150536" y="796057"/>
                  </a:cubicBezTo>
                  <a:cubicBezTo>
                    <a:pt x="1152433" y="802696"/>
                    <a:pt x="1152840" y="809806"/>
                    <a:pt x="1155560" y="816153"/>
                  </a:cubicBezTo>
                  <a:cubicBezTo>
                    <a:pt x="1157939" y="821703"/>
                    <a:pt x="1162259" y="826202"/>
                    <a:pt x="1165609" y="831226"/>
                  </a:cubicBezTo>
                  <a:cubicBezTo>
                    <a:pt x="1183508" y="884925"/>
                    <a:pt x="1164408" y="842602"/>
                    <a:pt x="1190729" y="876444"/>
                  </a:cubicBezTo>
                  <a:cubicBezTo>
                    <a:pt x="1218945" y="912723"/>
                    <a:pt x="1197097" y="902013"/>
                    <a:pt x="1225899" y="911613"/>
                  </a:cubicBezTo>
                  <a:cubicBezTo>
                    <a:pt x="1227574" y="916637"/>
                    <a:pt x="1227178" y="922940"/>
                    <a:pt x="1230923" y="926685"/>
                  </a:cubicBezTo>
                  <a:cubicBezTo>
                    <a:pt x="1274198" y="969960"/>
                    <a:pt x="1221042" y="895088"/>
                    <a:pt x="1256044" y="941758"/>
                  </a:cubicBezTo>
                  <a:cubicBezTo>
                    <a:pt x="1263290" y="951419"/>
                    <a:pt x="1267600" y="963364"/>
                    <a:pt x="1276140" y="971903"/>
                  </a:cubicBezTo>
                  <a:cubicBezTo>
                    <a:pt x="1279490" y="975252"/>
                    <a:pt x="1282490" y="978992"/>
                    <a:pt x="1286189" y="981951"/>
                  </a:cubicBezTo>
                  <a:cubicBezTo>
                    <a:pt x="1302407" y="994925"/>
                    <a:pt x="1299184" y="987497"/>
                    <a:pt x="1311310" y="1002048"/>
                  </a:cubicBezTo>
                  <a:cubicBezTo>
                    <a:pt x="1316671" y="1008481"/>
                    <a:pt x="1321515" y="1015331"/>
                    <a:pt x="1326382" y="1022145"/>
                  </a:cubicBezTo>
                  <a:cubicBezTo>
                    <a:pt x="1336509" y="1036323"/>
                    <a:pt x="1334677" y="1039787"/>
                    <a:pt x="1351503" y="1047265"/>
                  </a:cubicBezTo>
                  <a:cubicBezTo>
                    <a:pt x="1373001" y="1056820"/>
                    <a:pt x="1381280" y="1056491"/>
                    <a:pt x="1401745" y="1062338"/>
                  </a:cubicBezTo>
                  <a:cubicBezTo>
                    <a:pt x="1406837" y="1063793"/>
                    <a:pt x="1411793" y="1065687"/>
                    <a:pt x="1416817" y="1067362"/>
                  </a:cubicBezTo>
                  <a:cubicBezTo>
                    <a:pt x="1421841" y="1070712"/>
                    <a:pt x="1427620" y="1073141"/>
                    <a:pt x="1431890" y="1077411"/>
                  </a:cubicBezTo>
                  <a:cubicBezTo>
                    <a:pt x="1436160" y="1081681"/>
                    <a:pt x="1438166" y="1087768"/>
                    <a:pt x="1441938" y="1092483"/>
                  </a:cubicBezTo>
                  <a:cubicBezTo>
                    <a:pt x="1444897" y="1096182"/>
                    <a:pt x="1448637" y="1099182"/>
                    <a:pt x="1451987" y="1102531"/>
                  </a:cubicBezTo>
                  <a:cubicBezTo>
                    <a:pt x="1455336" y="1112579"/>
                    <a:pt x="1469525" y="1125186"/>
                    <a:pt x="1462035" y="1132676"/>
                  </a:cubicBezTo>
                  <a:lnTo>
                    <a:pt x="1441938" y="1152773"/>
                  </a:lnTo>
                  <a:cubicBezTo>
                    <a:pt x="1443613" y="1179569"/>
                    <a:pt x="1442548" y="1206677"/>
                    <a:pt x="1446962" y="1233160"/>
                  </a:cubicBezTo>
                  <a:cubicBezTo>
                    <a:pt x="1447741" y="1237832"/>
                    <a:pt x="1454052" y="1239509"/>
                    <a:pt x="1457011" y="1243208"/>
                  </a:cubicBezTo>
                  <a:cubicBezTo>
                    <a:pt x="1460783" y="1247923"/>
                    <a:pt x="1463710" y="1253257"/>
                    <a:pt x="1467059" y="1258281"/>
                  </a:cubicBezTo>
                  <a:cubicBezTo>
                    <a:pt x="1476278" y="1295159"/>
                    <a:pt x="1477270" y="1294587"/>
                    <a:pt x="1482132" y="1328619"/>
                  </a:cubicBezTo>
                  <a:cubicBezTo>
                    <a:pt x="1484042" y="1341986"/>
                    <a:pt x="1484327" y="1355610"/>
                    <a:pt x="1487156" y="1368813"/>
                  </a:cubicBezTo>
                  <a:cubicBezTo>
                    <a:pt x="1489375" y="1379170"/>
                    <a:pt x="1493855" y="1388910"/>
                    <a:pt x="1497204" y="1398958"/>
                  </a:cubicBezTo>
                  <a:cubicBezTo>
                    <a:pt x="1498879" y="1403982"/>
                    <a:pt x="1501189" y="1408837"/>
                    <a:pt x="1502228" y="1414030"/>
                  </a:cubicBezTo>
                  <a:cubicBezTo>
                    <a:pt x="1512443" y="1465107"/>
                    <a:pt x="1501976" y="1418173"/>
                    <a:pt x="1512277" y="1454224"/>
                  </a:cubicBezTo>
                  <a:cubicBezTo>
                    <a:pt x="1514174" y="1460863"/>
                    <a:pt x="1515404" y="1467681"/>
                    <a:pt x="1517301" y="1474320"/>
                  </a:cubicBezTo>
                  <a:cubicBezTo>
                    <a:pt x="1518756" y="1479412"/>
                    <a:pt x="1521041" y="1484255"/>
                    <a:pt x="1522325" y="1489393"/>
                  </a:cubicBezTo>
                  <a:cubicBezTo>
                    <a:pt x="1524396" y="1497678"/>
                    <a:pt x="1522612" y="1507409"/>
                    <a:pt x="1527349" y="1514514"/>
                  </a:cubicBezTo>
                  <a:cubicBezTo>
                    <a:pt x="1530287" y="1518921"/>
                    <a:pt x="1537398" y="1517863"/>
                    <a:pt x="1542422" y="1519538"/>
                  </a:cubicBezTo>
                  <a:cubicBezTo>
                    <a:pt x="1551579" y="1533274"/>
                    <a:pt x="1568848" y="1561314"/>
                    <a:pt x="1582615" y="1564756"/>
                  </a:cubicBezTo>
                  <a:lnTo>
                    <a:pt x="1602712" y="1569780"/>
                  </a:lnTo>
                  <a:cubicBezTo>
                    <a:pt x="1611059" y="1582300"/>
                    <a:pt x="1620681" y="1592589"/>
                    <a:pt x="1617784" y="1609973"/>
                  </a:cubicBezTo>
                  <a:cubicBezTo>
                    <a:pt x="1617168" y="1613667"/>
                    <a:pt x="1611085" y="1613322"/>
                    <a:pt x="1607736" y="1614997"/>
                  </a:cubicBezTo>
                </a:path>
              </a:pathLst>
            </a:cu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21" name="Kombinationstegning 20"/>
            <p:cNvSpPr/>
            <p:nvPr/>
          </p:nvSpPr>
          <p:spPr bwMode="auto">
            <a:xfrm>
              <a:off x="6134100" y="6438900"/>
              <a:ext cx="775923" cy="458758"/>
            </a:xfrm>
            <a:custGeom>
              <a:avLst/>
              <a:gdLst>
                <a:gd name="connsiteX0" fmla="*/ 0 w 775923"/>
                <a:gd name="connsiteY0" fmla="*/ 0 h 458758"/>
                <a:gd name="connsiteX1" fmla="*/ 76200 w 775923"/>
                <a:gd name="connsiteY1" fmla="*/ 19050 h 458758"/>
                <a:gd name="connsiteX2" fmla="*/ 104775 w 775923"/>
                <a:gd name="connsiteY2" fmla="*/ 38100 h 458758"/>
                <a:gd name="connsiteX3" fmla="*/ 133350 w 775923"/>
                <a:gd name="connsiteY3" fmla="*/ 47625 h 458758"/>
                <a:gd name="connsiteX4" fmla="*/ 238125 w 775923"/>
                <a:gd name="connsiteY4" fmla="*/ 85725 h 458758"/>
                <a:gd name="connsiteX5" fmla="*/ 314325 w 775923"/>
                <a:gd name="connsiteY5" fmla="*/ 104775 h 458758"/>
                <a:gd name="connsiteX6" fmla="*/ 438150 w 775923"/>
                <a:gd name="connsiteY6" fmla="*/ 123825 h 458758"/>
                <a:gd name="connsiteX7" fmla="*/ 466725 w 775923"/>
                <a:gd name="connsiteY7" fmla="*/ 133350 h 458758"/>
                <a:gd name="connsiteX8" fmla="*/ 542925 w 775923"/>
                <a:gd name="connsiteY8" fmla="*/ 219075 h 458758"/>
                <a:gd name="connsiteX9" fmla="*/ 561975 w 775923"/>
                <a:gd name="connsiteY9" fmla="*/ 276225 h 458758"/>
                <a:gd name="connsiteX10" fmla="*/ 590550 w 775923"/>
                <a:gd name="connsiteY10" fmla="*/ 333375 h 458758"/>
                <a:gd name="connsiteX11" fmla="*/ 619125 w 775923"/>
                <a:gd name="connsiteY11" fmla="*/ 342900 h 458758"/>
                <a:gd name="connsiteX12" fmla="*/ 647700 w 775923"/>
                <a:gd name="connsiteY12" fmla="*/ 361950 h 458758"/>
                <a:gd name="connsiteX13" fmla="*/ 666750 w 775923"/>
                <a:gd name="connsiteY13" fmla="*/ 390525 h 458758"/>
                <a:gd name="connsiteX14" fmla="*/ 733425 w 775923"/>
                <a:gd name="connsiteY14" fmla="*/ 419100 h 45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5923" h="458758">
                  <a:moveTo>
                    <a:pt x="0" y="0"/>
                  </a:moveTo>
                  <a:cubicBezTo>
                    <a:pt x="18114" y="3623"/>
                    <a:pt x="56674" y="9287"/>
                    <a:pt x="76200" y="19050"/>
                  </a:cubicBezTo>
                  <a:cubicBezTo>
                    <a:pt x="86439" y="24170"/>
                    <a:pt x="94536" y="32980"/>
                    <a:pt x="104775" y="38100"/>
                  </a:cubicBezTo>
                  <a:cubicBezTo>
                    <a:pt x="113755" y="42590"/>
                    <a:pt x="123949" y="44100"/>
                    <a:pt x="133350" y="47625"/>
                  </a:cubicBezTo>
                  <a:cubicBezTo>
                    <a:pt x="171225" y="61828"/>
                    <a:pt x="198102" y="75719"/>
                    <a:pt x="238125" y="85725"/>
                  </a:cubicBezTo>
                  <a:cubicBezTo>
                    <a:pt x="263525" y="92075"/>
                    <a:pt x="288406" y="101072"/>
                    <a:pt x="314325" y="104775"/>
                  </a:cubicBezTo>
                  <a:cubicBezTo>
                    <a:pt x="335594" y="107813"/>
                    <a:pt x="414361" y="118539"/>
                    <a:pt x="438150" y="123825"/>
                  </a:cubicBezTo>
                  <a:cubicBezTo>
                    <a:pt x="447951" y="126003"/>
                    <a:pt x="457200" y="130175"/>
                    <a:pt x="466725" y="133350"/>
                  </a:cubicBezTo>
                  <a:cubicBezTo>
                    <a:pt x="483969" y="150594"/>
                    <a:pt x="529327" y="188480"/>
                    <a:pt x="542925" y="219075"/>
                  </a:cubicBezTo>
                  <a:cubicBezTo>
                    <a:pt x="551080" y="237425"/>
                    <a:pt x="555625" y="257175"/>
                    <a:pt x="561975" y="276225"/>
                  </a:cubicBezTo>
                  <a:cubicBezTo>
                    <a:pt x="568250" y="295049"/>
                    <a:pt x="573764" y="319946"/>
                    <a:pt x="590550" y="333375"/>
                  </a:cubicBezTo>
                  <a:cubicBezTo>
                    <a:pt x="598390" y="339647"/>
                    <a:pt x="610145" y="338410"/>
                    <a:pt x="619125" y="342900"/>
                  </a:cubicBezTo>
                  <a:cubicBezTo>
                    <a:pt x="629364" y="348020"/>
                    <a:pt x="638175" y="355600"/>
                    <a:pt x="647700" y="361950"/>
                  </a:cubicBezTo>
                  <a:cubicBezTo>
                    <a:pt x="654050" y="371475"/>
                    <a:pt x="657042" y="384458"/>
                    <a:pt x="666750" y="390525"/>
                  </a:cubicBezTo>
                  <a:cubicBezTo>
                    <a:pt x="775923" y="458758"/>
                    <a:pt x="699021" y="384696"/>
                    <a:pt x="733425" y="419100"/>
                  </a:cubicBezTo>
                </a:path>
              </a:pathLst>
            </a:cu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5" name="Ellipse 4"/>
          <p:cNvSpPr/>
          <p:nvPr/>
        </p:nvSpPr>
        <p:spPr bwMode="auto">
          <a:xfrm>
            <a:off x="1788561" y="5877272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4932040" y="1988840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6084168" y="3645024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7020272" y="1484784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5179176" y="4778298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850605" y="4988303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7668344" y="4437112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259632" y="6093296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2195736" y="5517232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2267744" y="6597352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2843808" y="5949280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3347864" y="5805264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4788024" y="4509120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9" name="Tekstboks 18"/>
          <p:cNvSpPr txBox="1"/>
          <p:nvPr/>
        </p:nvSpPr>
        <p:spPr>
          <a:xfrm>
            <a:off x="360000" y="36000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latin typeface="Arial Narrow" pitchFamily="34" charset="0"/>
              </a:rPr>
              <a:t>Northern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Europe</a:t>
            </a:r>
            <a:r>
              <a:rPr lang="da-DK" dirty="0" smtClean="0">
                <a:latin typeface="Arial Narrow" pitchFamily="34" charset="0"/>
              </a:rPr>
              <a:t> 800-850, Ansgars livsløb</a:t>
            </a:r>
          </a:p>
          <a:p>
            <a:endParaRPr lang="da-DK" dirty="0" smtClean="0">
              <a:latin typeface="Arial Narrow" pitchFamily="34" charset="0"/>
            </a:endParaRPr>
          </a:p>
          <a:p>
            <a:endParaRPr lang="da-DK" dirty="0" smtClean="0">
              <a:latin typeface="Arial Narrow" pitchFamily="34" charset="0"/>
            </a:endParaRPr>
          </a:p>
        </p:txBody>
      </p:sp>
      <p:sp>
        <p:nvSpPr>
          <p:cNvPr id="25" name="Kombinationstegning 24"/>
          <p:cNvSpPr/>
          <p:nvPr/>
        </p:nvSpPr>
        <p:spPr bwMode="auto">
          <a:xfrm>
            <a:off x="2045517" y="1866900"/>
            <a:ext cx="2469333" cy="2943225"/>
          </a:xfrm>
          <a:custGeom>
            <a:avLst/>
            <a:gdLst>
              <a:gd name="connsiteX0" fmla="*/ 2469333 w 2469333"/>
              <a:gd name="connsiteY0" fmla="*/ 2943225 h 2943225"/>
              <a:gd name="connsiteX1" fmla="*/ 2288358 w 2469333"/>
              <a:gd name="connsiteY1" fmla="*/ 2781300 h 2943225"/>
              <a:gd name="connsiteX2" fmla="*/ 2259783 w 2469333"/>
              <a:gd name="connsiteY2" fmla="*/ 2762250 h 2943225"/>
              <a:gd name="connsiteX3" fmla="*/ 2174058 w 2469333"/>
              <a:gd name="connsiteY3" fmla="*/ 2705100 h 2943225"/>
              <a:gd name="connsiteX4" fmla="*/ 2135958 w 2469333"/>
              <a:gd name="connsiteY4" fmla="*/ 2676525 h 2943225"/>
              <a:gd name="connsiteX5" fmla="*/ 2059758 w 2469333"/>
              <a:gd name="connsiteY5" fmla="*/ 2628900 h 2943225"/>
              <a:gd name="connsiteX6" fmla="*/ 1983558 w 2469333"/>
              <a:gd name="connsiteY6" fmla="*/ 2571750 h 2943225"/>
              <a:gd name="connsiteX7" fmla="*/ 1945458 w 2469333"/>
              <a:gd name="connsiteY7" fmla="*/ 2533650 h 2943225"/>
              <a:gd name="connsiteX8" fmla="*/ 1907358 w 2469333"/>
              <a:gd name="connsiteY8" fmla="*/ 2524125 h 2943225"/>
              <a:gd name="connsiteX9" fmla="*/ 1850208 w 2469333"/>
              <a:gd name="connsiteY9" fmla="*/ 2486025 h 2943225"/>
              <a:gd name="connsiteX10" fmla="*/ 1812108 w 2469333"/>
              <a:gd name="connsiteY10" fmla="*/ 2457450 h 2943225"/>
              <a:gd name="connsiteX11" fmla="*/ 1774008 w 2469333"/>
              <a:gd name="connsiteY11" fmla="*/ 2438400 h 2943225"/>
              <a:gd name="connsiteX12" fmla="*/ 1716858 w 2469333"/>
              <a:gd name="connsiteY12" fmla="*/ 2371725 h 2943225"/>
              <a:gd name="connsiteX13" fmla="*/ 1707333 w 2469333"/>
              <a:gd name="connsiteY13" fmla="*/ 2343150 h 2943225"/>
              <a:gd name="connsiteX14" fmla="*/ 1678758 w 2469333"/>
              <a:gd name="connsiteY14" fmla="*/ 2333625 h 2943225"/>
              <a:gd name="connsiteX15" fmla="*/ 1640658 w 2469333"/>
              <a:gd name="connsiteY15" fmla="*/ 2295525 h 2943225"/>
              <a:gd name="connsiteX16" fmla="*/ 1612083 w 2469333"/>
              <a:gd name="connsiteY16" fmla="*/ 2286000 h 2943225"/>
              <a:gd name="connsiteX17" fmla="*/ 1593033 w 2469333"/>
              <a:gd name="connsiteY17" fmla="*/ 2257425 h 2943225"/>
              <a:gd name="connsiteX18" fmla="*/ 1564458 w 2469333"/>
              <a:gd name="connsiteY18" fmla="*/ 2228850 h 2943225"/>
              <a:gd name="connsiteX19" fmla="*/ 1478733 w 2469333"/>
              <a:gd name="connsiteY19" fmla="*/ 2171700 h 2943225"/>
              <a:gd name="connsiteX20" fmla="*/ 1421583 w 2469333"/>
              <a:gd name="connsiteY20" fmla="*/ 2133600 h 2943225"/>
              <a:gd name="connsiteX21" fmla="*/ 1364433 w 2469333"/>
              <a:gd name="connsiteY21" fmla="*/ 2095500 h 2943225"/>
              <a:gd name="connsiteX22" fmla="*/ 1345383 w 2469333"/>
              <a:gd name="connsiteY22" fmla="*/ 2057400 h 2943225"/>
              <a:gd name="connsiteX23" fmla="*/ 1259658 w 2469333"/>
              <a:gd name="connsiteY23" fmla="*/ 2009775 h 2943225"/>
              <a:gd name="connsiteX24" fmla="*/ 1240608 w 2469333"/>
              <a:gd name="connsiteY24" fmla="*/ 1981200 h 2943225"/>
              <a:gd name="connsiteX25" fmla="*/ 1212033 w 2469333"/>
              <a:gd name="connsiteY25" fmla="*/ 1962150 h 2943225"/>
              <a:gd name="connsiteX26" fmla="*/ 1183458 w 2469333"/>
              <a:gd name="connsiteY26" fmla="*/ 1933575 h 2943225"/>
              <a:gd name="connsiteX27" fmla="*/ 1145358 w 2469333"/>
              <a:gd name="connsiteY27" fmla="*/ 1905000 h 2943225"/>
              <a:gd name="connsiteX28" fmla="*/ 1069158 w 2469333"/>
              <a:gd name="connsiteY28" fmla="*/ 1828800 h 2943225"/>
              <a:gd name="connsiteX29" fmla="*/ 1002483 w 2469333"/>
              <a:gd name="connsiteY29" fmla="*/ 1781175 h 2943225"/>
              <a:gd name="connsiteX30" fmla="*/ 935808 w 2469333"/>
              <a:gd name="connsiteY30" fmla="*/ 1695450 h 2943225"/>
              <a:gd name="connsiteX31" fmla="*/ 897708 w 2469333"/>
              <a:gd name="connsiteY31" fmla="*/ 1666875 h 2943225"/>
              <a:gd name="connsiteX32" fmla="*/ 831033 w 2469333"/>
              <a:gd name="connsiteY32" fmla="*/ 1581150 h 2943225"/>
              <a:gd name="connsiteX33" fmla="*/ 745308 w 2469333"/>
              <a:gd name="connsiteY33" fmla="*/ 1514475 h 2943225"/>
              <a:gd name="connsiteX34" fmla="*/ 716733 w 2469333"/>
              <a:gd name="connsiteY34" fmla="*/ 1466850 h 2943225"/>
              <a:gd name="connsiteX35" fmla="*/ 707208 w 2469333"/>
              <a:gd name="connsiteY35" fmla="*/ 1438275 h 2943225"/>
              <a:gd name="connsiteX36" fmla="*/ 650058 w 2469333"/>
              <a:gd name="connsiteY36" fmla="*/ 1381125 h 2943225"/>
              <a:gd name="connsiteX37" fmla="*/ 554808 w 2469333"/>
              <a:gd name="connsiteY37" fmla="*/ 1247775 h 2943225"/>
              <a:gd name="connsiteX38" fmla="*/ 497658 w 2469333"/>
              <a:gd name="connsiteY38" fmla="*/ 1143000 h 2943225"/>
              <a:gd name="connsiteX39" fmla="*/ 488133 w 2469333"/>
              <a:gd name="connsiteY39" fmla="*/ 1104900 h 2943225"/>
              <a:gd name="connsiteX40" fmla="*/ 440508 w 2469333"/>
              <a:gd name="connsiteY40" fmla="*/ 1000125 h 2943225"/>
              <a:gd name="connsiteX41" fmla="*/ 411933 w 2469333"/>
              <a:gd name="connsiteY41" fmla="*/ 962025 h 2943225"/>
              <a:gd name="connsiteX42" fmla="*/ 354783 w 2469333"/>
              <a:gd name="connsiteY42" fmla="*/ 876300 h 2943225"/>
              <a:gd name="connsiteX43" fmla="*/ 326208 w 2469333"/>
              <a:gd name="connsiteY43" fmla="*/ 819150 h 2943225"/>
              <a:gd name="connsiteX44" fmla="*/ 316683 w 2469333"/>
              <a:gd name="connsiteY44" fmla="*/ 790575 h 2943225"/>
              <a:gd name="connsiteX45" fmla="*/ 297633 w 2469333"/>
              <a:gd name="connsiteY45" fmla="*/ 762000 h 2943225"/>
              <a:gd name="connsiteX46" fmla="*/ 230958 w 2469333"/>
              <a:gd name="connsiteY46" fmla="*/ 666750 h 2943225"/>
              <a:gd name="connsiteX47" fmla="*/ 202383 w 2469333"/>
              <a:gd name="connsiteY47" fmla="*/ 590550 h 2943225"/>
              <a:gd name="connsiteX48" fmla="*/ 173808 w 2469333"/>
              <a:gd name="connsiteY48" fmla="*/ 552450 h 2943225"/>
              <a:gd name="connsiteX49" fmla="*/ 164283 w 2469333"/>
              <a:gd name="connsiteY49" fmla="*/ 504825 h 2943225"/>
              <a:gd name="connsiteX50" fmla="*/ 145233 w 2469333"/>
              <a:gd name="connsiteY50" fmla="*/ 466725 h 2943225"/>
              <a:gd name="connsiteX51" fmla="*/ 126183 w 2469333"/>
              <a:gd name="connsiteY51" fmla="*/ 371475 h 2943225"/>
              <a:gd name="connsiteX52" fmla="*/ 116658 w 2469333"/>
              <a:gd name="connsiteY52" fmla="*/ 323850 h 2943225"/>
              <a:gd name="connsiteX53" fmla="*/ 107133 w 2469333"/>
              <a:gd name="connsiteY53" fmla="*/ 295275 h 2943225"/>
              <a:gd name="connsiteX54" fmla="*/ 97608 w 2469333"/>
              <a:gd name="connsiteY54" fmla="*/ 247650 h 2943225"/>
              <a:gd name="connsiteX55" fmla="*/ 69033 w 2469333"/>
              <a:gd name="connsiteY55" fmla="*/ 171450 h 2943225"/>
              <a:gd name="connsiteX56" fmla="*/ 49983 w 2469333"/>
              <a:gd name="connsiteY56" fmla="*/ 142875 h 2943225"/>
              <a:gd name="connsiteX57" fmla="*/ 40458 w 2469333"/>
              <a:gd name="connsiteY57" fmla="*/ 95250 h 2943225"/>
              <a:gd name="connsiteX58" fmla="*/ 21408 w 2469333"/>
              <a:gd name="connsiteY58" fmla="*/ 66675 h 2943225"/>
              <a:gd name="connsiteX59" fmla="*/ 2358 w 2469333"/>
              <a:gd name="connsiteY59" fmla="*/ 0 h 294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469333" h="2943225">
                <a:moveTo>
                  <a:pt x="2469333" y="2943225"/>
                </a:moveTo>
                <a:cubicBezTo>
                  <a:pt x="2350457" y="2883787"/>
                  <a:pt x="2447955" y="2940897"/>
                  <a:pt x="2288358" y="2781300"/>
                </a:cubicBezTo>
                <a:cubicBezTo>
                  <a:pt x="2280263" y="2773205"/>
                  <a:pt x="2269098" y="2768904"/>
                  <a:pt x="2259783" y="2762250"/>
                </a:cubicBezTo>
                <a:cubicBezTo>
                  <a:pt x="2093674" y="2643601"/>
                  <a:pt x="2367306" y="2833932"/>
                  <a:pt x="2174058" y="2705100"/>
                </a:cubicBezTo>
                <a:cubicBezTo>
                  <a:pt x="2160849" y="2696294"/>
                  <a:pt x="2149167" y="2685331"/>
                  <a:pt x="2135958" y="2676525"/>
                </a:cubicBezTo>
                <a:cubicBezTo>
                  <a:pt x="2111036" y="2659910"/>
                  <a:pt x="2083720" y="2646872"/>
                  <a:pt x="2059758" y="2628900"/>
                </a:cubicBezTo>
                <a:cubicBezTo>
                  <a:pt x="2034358" y="2609850"/>
                  <a:pt x="2006009" y="2594201"/>
                  <a:pt x="1983558" y="2571750"/>
                </a:cubicBezTo>
                <a:cubicBezTo>
                  <a:pt x="1970858" y="2559050"/>
                  <a:pt x="1960688" y="2543169"/>
                  <a:pt x="1945458" y="2533650"/>
                </a:cubicBezTo>
                <a:cubicBezTo>
                  <a:pt x="1934357" y="2526712"/>
                  <a:pt x="1920058" y="2527300"/>
                  <a:pt x="1907358" y="2524125"/>
                </a:cubicBezTo>
                <a:cubicBezTo>
                  <a:pt x="1888308" y="2511425"/>
                  <a:pt x="1868524" y="2499762"/>
                  <a:pt x="1850208" y="2486025"/>
                </a:cubicBezTo>
                <a:cubicBezTo>
                  <a:pt x="1837508" y="2476500"/>
                  <a:pt x="1825570" y="2465864"/>
                  <a:pt x="1812108" y="2457450"/>
                </a:cubicBezTo>
                <a:cubicBezTo>
                  <a:pt x="1800067" y="2449925"/>
                  <a:pt x="1785367" y="2446919"/>
                  <a:pt x="1774008" y="2438400"/>
                </a:cubicBezTo>
                <a:cubicBezTo>
                  <a:pt x="1755260" y="2424339"/>
                  <a:pt x="1728377" y="2394763"/>
                  <a:pt x="1716858" y="2371725"/>
                </a:cubicBezTo>
                <a:cubicBezTo>
                  <a:pt x="1712368" y="2362745"/>
                  <a:pt x="1714433" y="2350250"/>
                  <a:pt x="1707333" y="2343150"/>
                </a:cubicBezTo>
                <a:cubicBezTo>
                  <a:pt x="1700233" y="2336050"/>
                  <a:pt x="1688283" y="2336800"/>
                  <a:pt x="1678758" y="2333625"/>
                </a:cubicBezTo>
                <a:cubicBezTo>
                  <a:pt x="1666058" y="2320925"/>
                  <a:pt x="1655273" y="2305964"/>
                  <a:pt x="1640658" y="2295525"/>
                </a:cubicBezTo>
                <a:cubicBezTo>
                  <a:pt x="1632488" y="2289689"/>
                  <a:pt x="1619923" y="2292272"/>
                  <a:pt x="1612083" y="2286000"/>
                </a:cubicBezTo>
                <a:cubicBezTo>
                  <a:pt x="1603144" y="2278849"/>
                  <a:pt x="1600362" y="2266219"/>
                  <a:pt x="1593033" y="2257425"/>
                </a:cubicBezTo>
                <a:cubicBezTo>
                  <a:pt x="1584409" y="2247077"/>
                  <a:pt x="1574685" y="2237616"/>
                  <a:pt x="1564458" y="2228850"/>
                </a:cubicBezTo>
                <a:cubicBezTo>
                  <a:pt x="1528576" y="2198094"/>
                  <a:pt x="1520112" y="2198032"/>
                  <a:pt x="1478733" y="2171700"/>
                </a:cubicBezTo>
                <a:cubicBezTo>
                  <a:pt x="1459417" y="2159408"/>
                  <a:pt x="1437772" y="2149789"/>
                  <a:pt x="1421583" y="2133600"/>
                </a:cubicBezTo>
                <a:cubicBezTo>
                  <a:pt x="1385908" y="2097925"/>
                  <a:pt x="1405787" y="2109285"/>
                  <a:pt x="1364433" y="2095500"/>
                </a:cubicBezTo>
                <a:cubicBezTo>
                  <a:pt x="1358083" y="2082800"/>
                  <a:pt x="1355423" y="2067440"/>
                  <a:pt x="1345383" y="2057400"/>
                </a:cubicBezTo>
                <a:cubicBezTo>
                  <a:pt x="1333423" y="2045440"/>
                  <a:pt x="1277625" y="2018758"/>
                  <a:pt x="1259658" y="2009775"/>
                </a:cubicBezTo>
                <a:cubicBezTo>
                  <a:pt x="1253308" y="2000250"/>
                  <a:pt x="1248703" y="1989295"/>
                  <a:pt x="1240608" y="1981200"/>
                </a:cubicBezTo>
                <a:cubicBezTo>
                  <a:pt x="1232513" y="1973105"/>
                  <a:pt x="1220827" y="1969479"/>
                  <a:pt x="1212033" y="1962150"/>
                </a:cubicBezTo>
                <a:cubicBezTo>
                  <a:pt x="1201685" y="1953526"/>
                  <a:pt x="1193685" y="1942341"/>
                  <a:pt x="1183458" y="1933575"/>
                </a:cubicBezTo>
                <a:cubicBezTo>
                  <a:pt x="1171405" y="1923244"/>
                  <a:pt x="1157060" y="1915727"/>
                  <a:pt x="1145358" y="1905000"/>
                </a:cubicBezTo>
                <a:cubicBezTo>
                  <a:pt x="1118879" y="1880727"/>
                  <a:pt x="1101287" y="1844864"/>
                  <a:pt x="1069158" y="1828800"/>
                </a:cubicBezTo>
                <a:cubicBezTo>
                  <a:pt x="1030639" y="1809541"/>
                  <a:pt x="1030065" y="1814274"/>
                  <a:pt x="1002483" y="1781175"/>
                </a:cubicBezTo>
                <a:cubicBezTo>
                  <a:pt x="945839" y="1713202"/>
                  <a:pt x="1042401" y="1802043"/>
                  <a:pt x="935808" y="1695450"/>
                </a:cubicBezTo>
                <a:cubicBezTo>
                  <a:pt x="924583" y="1684225"/>
                  <a:pt x="908435" y="1678577"/>
                  <a:pt x="897708" y="1666875"/>
                </a:cubicBezTo>
                <a:cubicBezTo>
                  <a:pt x="873246" y="1640190"/>
                  <a:pt x="863412" y="1597339"/>
                  <a:pt x="831033" y="1581150"/>
                </a:cubicBezTo>
                <a:cubicBezTo>
                  <a:pt x="785009" y="1558138"/>
                  <a:pt x="783751" y="1562529"/>
                  <a:pt x="745308" y="1514475"/>
                </a:cubicBezTo>
                <a:cubicBezTo>
                  <a:pt x="733743" y="1500019"/>
                  <a:pt x="725012" y="1483409"/>
                  <a:pt x="716733" y="1466850"/>
                </a:cubicBezTo>
                <a:cubicBezTo>
                  <a:pt x="712243" y="1457870"/>
                  <a:pt x="713372" y="1446200"/>
                  <a:pt x="707208" y="1438275"/>
                </a:cubicBezTo>
                <a:cubicBezTo>
                  <a:pt x="690668" y="1417009"/>
                  <a:pt x="666222" y="1402678"/>
                  <a:pt x="650058" y="1381125"/>
                </a:cubicBezTo>
                <a:cubicBezTo>
                  <a:pt x="637115" y="1363867"/>
                  <a:pt x="568736" y="1275631"/>
                  <a:pt x="554808" y="1247775"/>
                </a:cubicBezTo>
                <a:cubicBezTo>
                  <a:pt x="524310" y="1186780"/>
                  <a:pt x="542803" y="1222003"/>
                  <a:pt x="497658" y="1143000"/>
                </a:cubicBezTo>
                <a:cubicBezTo>
                  <a:pt x="494483" y="1130300"/>
                  <a:pt x="492273" y="1117319"/>
                  <a:pt x="488133" y="1104900"/>
                </a:cubicBezTo>
                <a:cubicBezTo>
                  <a:pt x="478552" y="1076158"/>
                  <a:pt x="455080" y="1024412"/>
                  <a:pt x="440508" y="1000125"/>
                </a:cubicBezTo>
                <a:cubicBezTo>
                  <a:pt x="432340" y="986512"/>
                  <a:pt x="420347" y="975487"/>
                  <a:pt x="411933" y="962025"/>
                </a:cubicBezTo>
                <a:cubicBezTo>
                  <a:pt x="351629" y="865539"/>
                  <a:pt x="447802" y="992574"/>
                  <a:pt x="354783" y="876300"/>
                </a:cubicBezTo>
                <a:cubicBezTo>
                  <a:pt x="330842" y="804476"/>
                  <a:pt x="363137" y="893008"/>
                  <a:pt x="326208" y="819150"/>
                </a:cubicBezTo>
                <a:cubicBezTo>
                  <a:pt x="321718" y="810170"/>
                  <a:pt x="321173" y="799555"/>
                  <a:pt x="316683" y="790575"/>
                </a:cubicBezTo>
                <a:cubicBezTo>
                  <a:pt x="311563" y="780336"/>
                  <a:pt x="303115" y="772050"/>
                  <a:pt x="297633" y="762000"/>
                </a:cubicBezTo>
                <a:cubicBezTo>
                  <a:pt x="248239" y="671445"/>
                  <a:pt x="285651" y="703212"/>
                  <a:pt x="230958" y="666750"/>
                </a:cubicBezTo>
                <a:cubicBezTo>
                  <a:pt x="223829" y="645363"/>
                  <a:pt x="211874" y="607634"/>
                  <a:pt x="202383" y="590550"/>
                </a:cubicBezTo>
                <a:cubicBezTo>
                  <a:pt x="194673" y="576673"/>
                  <a:pt x="183333" y="565150"/>
                  <a:pt x="173808" y="552450"/>
                </a:cubicBezTo>
                <a:cubicBezTo>
                  <a:pt x="170633" y="536575"/>
                  <a:pt x="169403" y="520184"/>
                  <a:pt x="164283" y="504825"/>
                </a:cubicBezTo>
                <a:cubicBezTo>
                  <a:pt x="159793" y="491355"/>
                  <a:pt x="149134" y="480378"/>
                  <a:pt x="145233" y="466725"/>
                </a:cubicBezTo>
                <a:cubicBezTo>
                  <a:pt x="136338" y="435592"/>
                  <a:pt x="132533" y="403225"/>
                  <a:pt x="126183" y="371475"/>
                </a:cubicBezTo>
                <a:cubicBezTo>
                  <a:pt x="123008" y="355600"/>
                  <a:pt x="121778" y="339209"/>
                  <a:pt x="116658" y="323850"/>
                </a:cubicBezTo>
                <a:cubicBezTo>
                  <a:pt x="113483" y="314325"/>
                  <a:pt x="109568" y="305015"/>
                  <a:pt x="107133" y="295275"/>
                </a:cubicBezTo>
                <a:cubicBezTo>
                  <a:pt x="103206" y="279569"/>
                  <a:pt x="101535" y="263356"/>
                  <a:pt x="97608" y="247650"/>
                </a:cubicBezTo>
                <a:cubicBezTo>
                  <a:pt x="93486" y="231163"/>
                  <a:pt x="73403" y="180190"/>
                  <a:pt x="69033" y="171450"/>
                </a:cubicBezTo>
                <a:cubicBezTo>
                  <a:pt x="63913" y="161211"/>
                  <a:pt x="56333" y="152400"/>
                  <a:pt x="49983" y="142875"/>
                </a:cubicBezTo>
                <a:cubicBezTo>
                  <a:pt x="46808" y="127000"/>
                  <a:pt x="46142" y="110409"/>
                  <a:pt x="40458" y="95250"/>
                </a:cubicBezTo>
                <a:cubicBezTo>
                  <a:pt x="36438" y="84531"/>
                  <a:pt x="26528" y="76914"/>
                  <a:pt x="21408" y="66675"/>
                </a:cubicBezTo>
                <a:cubicBezTo>
                  <a:pt x="0" y="23858"/>
                  <a:pt x="2358" y="32172"/>
                  <a:pt x="2358" y="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1926754" y="5233392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chemeClr val="tx1"/>
                </a:solidFill>
                <a:latin typeface="Arial Narrow" pitchFamily="34" charset="0"/>
              </a:rPr>
              <a:t>Ipswich</a:t>
            </a:r>
          </a:p>
        </p:txBody>
      </p:sp>
      <p:sp>
        <p:nvSpPr>
          <p:cNvPr id="28" name="Tekstboks 27"/>
          <p:cNvSpPr txBox="1"/>
          <p:nvPr/>
        </p:nvSpPr>
        <p:spPr>
          <a:xfrm>
            <a:off x="1187624" y="5589240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Lundenwic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9" name="Tekstboks 28"/>
          <p:cNvSpPr txBox="1"/>
          <p:nvPr/>
        </p:nvSpPr>
        <p:spPr>
          <a:xfrm>
            <a:off x="589459" y="5884887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Hamwic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0" name="Tekstboks 29"/>
          <p:cNvSpPr txBox="1"/>
          <p:nvPr/>
        </p:nvSpPr>
        <p:spPr>
          <a:xfrm>
            <a:off x="1403648" y="6453336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Quentovic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1" name="Tekstboks 30"/>
          <p:cNvSpPr txBox="1"/>
          <p:nvPr/>
        </p:nvSpPr>
        <p:spPr>
          <a:xfrm>
            <a:off x="2843808" y="6093296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Domburg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2" name="Tekstboks 31"/>
          <p:cNvSpPr txBox="1"/>
          <p:nvPr/>
        </p:nvSpPr>
        <p:spPr>
          <a:xfrm>
            <a:off x="3463305" y="571839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err="1" smtClean="0">
                <a:solidFill>
                  <a:schemeClr val="tx1"/>
                </a:solidFill>
                <a:latin typeface="Arial Narrow" pitchFamily="34" charset="0"/>
              </a:rPr>
              <a:t>Dorestad</a:t>
            </a:r>
            <a:endParaRPr lang="da-DK" sz="14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3" name="Tekstboks 32"/>
          <p:cNvSpPr txBox="1"/>
          <p:nvPr/>
        </p:nvSpPr>
        <p:spPr>
          <a:xfrm>
            <a:off x="5076056" y="1916832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Kaupang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" name="Tekstboks 33"/>
          <p:cNvSpPr txBox="1"/>
          <p:nvPr/>
        </p:nvSpPr>
        <p:spPr>
          <a:xfrm>
            <a:off x="7194004" y="1403251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latin typeface="Arial Narrow" pitchFamily="34" charset="0"/>
              </a:rPr>
              <a:t>Birka</a:t>
            </a:r>
            <a:endParaRPr lang="da-DK" sz="1400" dirty="0" smtClean="0">
              <a:latin typeface="Arial Narrow" pitchFamily="34" charset="0"/>
            </a:endParaRPr>
          </a:p>
        </p:txBody>
      </p:sp>
      <p:sp>
        <p:nvSpPr>
          <p:cNvPr id="35" name="Tekstboks 34"/>
          <p:cNvSpPr txBox="1"/>
          <p:nvPr/>
        </p:nvSpPr>
        <p:spPr>
          <a:xfrm>
            <a:off x="4376167" y="3790181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chemeClr val="tx1"/>
                </a:solidFill>
                <a:latin typeface="Arial Narrow" pitchFamily="34" charset="0"/>
              </a:rPr>
              <a:t>Ribe</a:t>
            </a:r>
          </a:p>
        </p:txBody>
      </p:sp>
      <p:sp>
        <p:nvSpPr>
          <p:cNvPr id="36" name="Tekstboks 35"/>
          <p:cNvSpPr txBox="1"/>
          <p:nvPr/>
        </p:nvSpPr>
        <p:spPr>
          <a:xfrm>
            <a:off x="4533900" y="4581128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Hedeby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7" name="Tekstboks 36"/>
          <p:cNvSpPr txBox="1"/>
          <p:nvPr/>
        </p:nvSpPr>
        <p:spPr>
          <a:xfrm>
            <a:off x="7812360" y="4365104"/>
            <a:ext cx="556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Truso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8" name="Tekstboks 37"/>
          <p:cNvSpPr txBox="1"/>
          <p:nvPr/>
        </p:nvSpPr>
        <p:spPr>
          <a:xfrm>
            <a:off x="5278363" y="463217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Reric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9" name="Tekstboks 38"/>
          <p:cNvSpPr txBox="1"/>
          <p:nvPr/>
        </p:nvSpPr>
        <p:spPr>
          <a:xfrm>
            <a:off x="6191225" y="3697982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  <a:latin typeface="Arial Narrow" pitchFamily="34" charset="0"/>
              </a:rPr>
              <a:t>Åhus</a:t>
            </a:r>
            <a:endParaRPr lang="da-DK" sz="1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0" name="Tekstboks 39"/>
          <p:cNvSpPr txBox="1"/>
          <p:nvPr/>
        </p:nvSpPr>
        <p:spPr>
          <a:xfrm>
            <a:off x="4938142" y="4871442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chemeClr val="tx1"/>
                </a:solidFill>
                <a:latin typeface="Arial Narrow" pitchFamily="34" charset="0"/>
              </a:rPr>
              <a:t>Hamburg</a:t>
            </a:r>
          </a:p>
        </p:txBody>
      </p:sp>
      <p:sp>
        <p:nvSpPr>
          <p:cNvPr id="41" name="Ellipse 40"/>
          <p:cNvSpPr/>
          <p:nvPr/>
        </p:nvSpPr>
        <p:spPr bwMode="auto">
          <a:xfrm>
            <a:off x="4663058" y="5873080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4394076" y="5157192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43" name="Tekstboks 42"/>
          <p:cNvSpPr txBox="1"/>
          <p:nvPr/>
        </p:nvSpPr>
        <p:spPr>
          <a:xfrm>
            <a:off x="4774307" y="5795739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2"/>
                </a:solidFill>
                <a:latin typeface="Arial Narrow" pitchFamily="34" charset="0"/>
              </a:rPr>
              <a:t>Corvey</a:t>
            </a:r>
            <a:endParaRPr lang="da-DK" sz="1400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4" name="Tekstboks 43"/>
          <p:cNvSpPr txBox="1"/>
          <p:nvPr/>
        </p:nvSpPr>
        <p:spPr>
          <a:xfrm>
            <a:off x="4211960" y="5229200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chemeClr val="tx2"/>
                </a:solidFill>
                <a:latin typeface="Arial Narrow" pitchFamily="34" charset="0"/>
              </a:rPr>
              <a:t>Bremen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2580159" y="6714000"/>
            <a:ext cx="144000" cy="144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cxnSp>
        <p:nvCxnSpPr>
          <p:cNvPr id="48" name="Lige pilforbindelse 47"/>
          <p:cNvCxnSpPr/>
          <p:nvPr/>
        </p:nvCxnSpPr>
        <p:spPr bwMode="auto">
          <a:xfrm flipV="1">
            <a:off x="2843808" y="6093296"/>
            <a:ext cx="1656184" cy="764704"/>
          </a:xfrm>
          <a:prstGeom prst="straightConnector1">
            <a:avLst/>
          </a:prstGeom>
          <a:noFill/>
          <a:ln w="984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kstboks 55"/>
          <p:cNvSpPr txBox="1"/>
          <p:nvPr/>
        </p:nvSpPr>
        <p:spPr>
          <a:xfrm>
            <a:off x="2699023" y="6550223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tx2"/>
                </a:solidFill>
                <a:latin typeface="Arial Narrow" pitchFamily="34" charset="0"/>
              </a:rPr>
              <a:t>Corbie</a:t>
            </a:r>
            <a:endParaRPr lang="da-DK" sz="1400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4" name="Kombinationstegning 63"/>
          <p:cNvSpPr/>
          <p:nvPr/>
        </p:nvSpPr>
        <p:spPr bwMode="auto">
          <a:xfrm>
            <a:off x="4168668" y="1657350"/>
            <a:ext cx="3370995" cy="4162425"/>
          </a:xfrm>
          <a:custGeom>
            <a:avLst/>
            <a:gdLst>
              <a:gd name="connsiteX0" fmla="*/ 498582 w 3370995"/>
              <a:gd name="connsiteY0" fmla="*/ 4162425 h 4162425"/>
              <a:gd name="connsiteX1" fmla="*/ 479532 w 3370995"/>
              <a:gd name="connsiteY1" fmla="*/ 4095750 h 4162425"/>
              <a:gd name="connsiteX2" fmla="*/ 441432 w 3370995"/>
              <a:gd name="connsiteY2" fmla="*/ 3914775 h 4162425"/>
              <a:gd name="connsiteX3" fmla="*/ 403332 w 3370995"/>
              <a:gd name="connsiteY3" fmla="*/ 3838575 h 4162425"/>
              <a:gd name="connsiteX4" fmla="*/ 384282 w 3370995"/>
              <a:gd name="connsiteY4" fmla="*/ 3790950 h 4162425"/>
              <a:gd name="connsiteX5" fmla="*/ 374757 w 3370995"/>
              <a:gd name="connsiteY5" fmla="*/ 3752850 h 4162425"/>
              <a:gd name="connsiteX6" fmla="*/ 355707 w 3370995"/>
              <a:gd name="connsiteY6" fmla="*/ 3724275 h 4162425"/>
              <a:gd name="connsiteX7" fmla="*/ 336657 w 3370995"/>
              <a:gd name="connsiteY7" fmla="*/ 3686175 h 4162425"/>
              <a:gd name="connsiteX8" fmla="*/ 327132 w 3370995"/>
              <a:gd name="connsiteY8" fmla="*/ 3657600 h 4162425"/>
              <a:gd name="connsiteX9" fmla="*/ 298557 w 3370995"/>
              <a:gd name="connsiteY9" fmla="*/ 3629025 h 4162425"/>
              <a:gd name="connsiteX10" fmla="*/ 241407 w 3370995"/>
              <a:gd name="connsiteY10" fmla="*/ 3571875 h 4162425"/>
              <a:gd name="connsiteX11" fmla="*/ 212832 w 3370995"/>
              <a:gd name="connsiteY11" fmla="*/ 3505200 h 4162425"/>
              <a:gd name="connsiteX12" fmla="*/ 174732 w 3370995"/>
              <a:gd name="connsiteY12" fmla="*/ 3467100 h 4162425"/>
              <a:gd name="connsiteX13" fmla="*/ 165207 w 3370995"/>
              <a:gd name="connsiteY13" fmla="*/ 3419475 h 4162425"/>
              <a:gd name="connsiteX14" fmla="*/ 117582 w 3370995"/>
              <a:gd name="connsiteY14" fmla="*/ 3362325 h 4162425"/>
              <a:gd name="connsiteX15" fmla="*/ 98532 w 3370995"/>
              <a:gd name="connsiteY15" fmla="*/ 3333750 h 4162425"/>
              <a:gd name="connsiteX16" fmla="*/ 79482 w 3370995"/>
              <a:gd name="connsiteY16" fmla="*/ 3219450 h 4162425"/>
              <a:gd name="connsiteX17" fmla="*/ 60432 w 3370995"/>
              <a:gd name="connsiteY17" fmla="*/ 3162300 h 4162425"/>
              <a:gd name="connsiteX18" fmla="*/ 41382 w 3370995"/>
              <a:gd name="connsiteY18" fmla="*/ 3009900 h 4162425"/>
              <a:gd name="connsiteX19" fmla="*/ 22332 w 3370995"/>
              <a:gd name="connsiteY19" fmla="*/ 2638425 h 4162425"/>
              <a:gd name="connsiteX20" fmla="*/ 3282 w 3370995"/>
              <a:gd name="connsiteY20" fmla="*/ 2200275 h 4162425"/>
              <a:gd name="connsiteX21" fmla="*/ 12807 w 3370995"/>
              <a:gd name="connsiteY21" fmla="*/ 2076450 h 4162425"/>
              <a:gd name="connsiteX22" fmla="*/ 31857 w 3370995"/>
              <a:gd name="connsiteY22" fmla="*/ 2019300 h 4162425"/>
              <a:gd name="connsiteX23" fmla="*/ 60432 w 3370995"/>
              <a:gd name="connsiteY23" fmla="*/ 1914525 h 4162425"/>
              <a:gd name="connsiteX24" fmla="*/ 79482 w 3370995"/>
              <a:gd name="connsiteY24" fmla="*/ 1619250 h 4162425"/>
              <a:gd name="connsiteX25" fmla="*/ 108057 w 3370995"/>
              <a:gd name="connsiteY25" fmla="*/ 1552575 h 4162425"/>
              <a:gd name="connsiteX26" fmla="*/ 127107 w 3370995"/>
              <a:gd name="connsiteY26" fmla="*/ 1514475 h 4162425"/>
              <a:gd name="connsiteX27" fmla="*/ 146157 w 3370995"/>
              <a:gd name="connsiteY27" fmla="*/ 1438275 h 4162425"/>
              <a:gd name="connsiteX28" fmla="*/ 241407 w 3370995"/>
              <a:gd name="connsiteY28" fmla="*/ 1333500 h 4162425"/>
              <a:gd name="connsiteX29" fmla="*/ 269982 w 3370995"/>
              <a:gd name="connsiteY29" fmla="*/ 1314450 h 4162425"/>
              <a:gd name="connsiteX30" fmla="*/ 298557 w 3370995"/>
              <a:gd name="connsiteY30" fmla="*/ 1285875 h 4162425"/>
              <a:gd name="connsiteX31" fmla="*/ 346182 w 3370995"/>
              <a:gd name="connsiteY31" fmla="*/ 1266825 h 4162425"/>
              <a:gd name="connsiteX32" fmla="*/ 384282 w 3370995"/>
              <a:gd name="connsiteY32" fmla="*/ 1228725 h 4162425"/>
              <a:gd name="connsiteX33" fmla="*/ 460482 w 3370995"/>
              <a:gd name="connsiteY33" fmla="*/ 1200150 h 4162425"/>
              <a:gd name="connsiteX34" fmla="*/ 517632 w 3370995"/>
              <a:gd name="connsiteY34" fmla="*/ 1152525 h 4162425"/>
              <a:gd name="connsiteX35" fmla="*/ 546207 w 3370995"/>
              <a:gd name="connsiteY35" fmla="*/ 1143000 h 4162425"/>
              <a:gd name="connsiteX36" fmla="*/ 641457 w 3370995"/>
              <a:gd name="connsiteY36" fmla="*/ 1104900 h 4162425"/>
              <a:gd name="connsiteX37" fmla="*/ 774807 w 3370995"/>
              <a:gd name="connsiteY37" fmla="*/ 1095375 h 4162425"/>
              <a:gd name="connsiteX38" fmla="*/ 822432 w 3370995"/>
              <a:gd name="connsiteY38" fmla="*/ 1085850 h 4162425"/>
              <a:gd name="connsiteX39" fmla="*/ 898632 w 3370995"/>
              <a:gd name="connsiteY39" fmla="*/ 1095375 h 4162425"/>
              <a:gd name="connsiteX40" fmla="*/ 1022457 w 3370995"/>
              <a:gd name="connsiteY40" fmla="*/ 1133475 h 4162425"/>
              <a:gd name="connsiteX41" fmla="*/ 1060557 w 3370995"/>
              <a:gd name="connsiteY41" fmla="*/ 1162050 h 4162425"/>
              <a:gd name="connsiteX42" fmla="*/ 1098657 w 3370995"/>
              <a:gd name="connsiteY42" fmla="*/ 1181100 h 4162425"/>
              <a:gd name="connsiteX43" fmla="*/ 1108182 w 3370995"/>
              <a:gd name="connsiteY43" fmla="*/ 1228725 h 4162425"/>
              <a:gd name="connsiteX44" fmla="*/ 1146282 w 3370995"/>
              <a:gd name="connsiteY44" fmla="*/ 1295400 h 4162425"/>
              <a:gd name="connsiteX45" fmla="*/ 1155807 w 3370995"/>
              <a:gd name="connsiteY45" fmla="*/ 1333500 h 4162425"/>
              <a:gd name="connsiteX46" fmla="*/ 1174857 w 3370995"/>
              <a:gd name="connsiteY46" fmla="*/ 1362075 h 4162425"/>
              <a:gd name="connsiteX47" fmla="*/ 1193907 w 3370995"/>
              <a:gd name="connsiteY47" fmla="*/ 1457325 h 4162425"/>
              <a:gd name="connsiteX48" fmla="*/ 1203432 w 3370995"/>
              <a:gd name="connsiteY48" fmla="*/ 1485900 h 4162425"/>
              <a:gd name="connsiteX49" fmla="*/ 1222482 w 3370995"/>
              <a:gd name="connsiteY49" fmla="*/ 1514475 h 4162425"/>
              <a:gd name="connsiteX50" fmla="*/ 1241532 w 3370995"/>
              <a:gd name="connsiteY50" fmla="*/ 1600200 h 4162425"/>
              <a:gd name="connsiteX51" fmla="*/ 1289157 w 3370995"/>
              <a:gd name="connsiteY51" fmla="*/ 1685925 h 4162425"/>
              <a:gd name="connsiteX52" fmla="*/ 1317732 w 3370995"/>
              <a:gd name="connsiteY52" fmla="*/ 1781175 h 4162425"/>
              <a:gd name="connsiteX53" fmla="*/ 1336782 w 3370995"/>
              <a:gd name="connsiteY53" fmla="*/ 1819275 h 4162425"/>
              <a:gd name="connsiteX54" fmla="*/ 1346307 w 3370995"/>
              <a:gd name="connsiteY54" fmla="*/ 1847850 h 4162425"/>
              <a:gd name="connsiteX55" fmla="*/ 1365357 w 3370995"/>
              <a:gd name="connsiteY55" fmla="*/ 1876425 h 4162425"/>
              <a:gd name="connsiteX56" fmla="*/ 1374882 w 3370995"/>
              <a:gd name="connsiteY56" fmla="*/ 1905000 h 4162425"/>
              <a:gd name="connsiteX57" fmla="*/ 1393932 w 3370995"/>
              <a:gd name="connsiteY57" fmla="*/ 1933575 h 4162425"/>
              <a:gd name="connsiteX58" fmla="*/ 1412982 w 3370995"/>
              <a:gd name="connsiteY58" fmla="*/ 1990725 h 4162425"/>
              <a:gd name="connsiteX59" fmla="*/ 1432032 w 3370995"/>
              <a:gd name="connsiteY59" fmla="*/ 2057400 h 4162425"/>
              <a:gd name="connsiteX60" fmla="*/ 1441557 w 3370995"/>
              <a:gd name="connsiteY60" fmla="*/ 2105025 h 4162425"/>
              <a:gd name="connsiteX61" fmla="*/ 1479657 w 3370995"/>
              <a:gd name="connsiteY61" fmla="*/ 2190750 h 4162425"/>
              <a:gd name="connsiteX62" fmla="*/ 1489182 w 3370995"/>
              <a:gd name="connsiteY62" fmla="*/ 2219325 h 4162425"/>
              <a:gd name="connsiteX63" fmla="*/ 1470132 w 3370995"/>
              <a:gd name="connsiteY63" fmla="*/ 2266950 h 4162425"/>
              <a:gd name="connsiteX64" fmla="*/ 1489182 w 3370995"/>
              <a:gd name="connsiteY64" fmla="*/ 2362200 h 4162425"/>
              <a:gd name="connsiteX65" fmla="*/ 1517757 w 3370995"/>
              <a:gd name="connsiteY65" fmla="*/ 2457450 h 4162425"/>
              <a:gd name="connsiteX66" fmla="*/ 1527282 w 3370995"/>
              <a:gd name="connsiteY66" fmla="*/ 2486025 h 4162425"/>
              <a:gd name="connsiteX67" fmla="*/ 1555857 w 3370995"/>
              <a:gd name="connsiteY67" fmla="*/ 2543175 h 4162425"/>
              <a:gd name="connsiteX68" fmla="*/ 1651107 w 3370995"/>
              <a:gd name="connsiteY68" fmla="*/ 2571750 h 4162425"/>
              <a:gd name="connsiteX69" fmla="*/ 1689207 w 3370995"/>
              <a:gd name="connsiteY69" fmla="*/ 2581275 h 4162425"/>
              <a:gd name="connsiteX70" fmla="*/ 1727307 w 3370995"/>
              <a:gd name="connsiteY70" fmla="*/ 2571750 h 4162425"/>
              <a:gd name="connsiteX71" fmla="*/ 1793982 w 3370995"/>
              <a:gd name="connsiteY71" fmla="*/ 2552700 h 4162425"/>
              <a:gd name="connsiteX72" fmla="*/ 2079732 w 3370995"/>
              <a:gd name="connsiteY72" fmla="*/ 2524125 h 4162425"/>
              <a:gd name="connsiteX73" fmla="*/ 2136882 w 3370995"/>
              <a:gd name="connsiteY73" fmla="*/ 2457450 h 4162425"/>
              <a:gd name="connsiteX74" fmla="*/ 2194032 w 3370995"/>
              <a:gd name="connsiteY74" fmla="*/ 2400300 h 4162425"/>
              <a:gd name="connsiteX75" fmla="*/ 2260707 w 3370995"/>
              <a:gd name="connsiteY75" fmla="*/ 2371725 h 4162425"/>
              <a:gd name="connsiteX76" fmla="*/ 2327382 w 3370995"/>
              <a:gd name="connsiteY76" fmla="*/ 2333625 h 4162425"/>
              <a:gd name="connsiteX77" fmla="*/ 2355957 w 3370995"/>
              <a:gd name="connsiteY77" fmla="*/ 2314575 h 4162425"/>
              <a:gd name="connsiteX78" fmla="*/ 2413107 w 3370995"/>
              <a:gd name="connsiteY78" fmla="*/ 2295525 h 4162425"/>
              <a:gd name="connsiteX79" fmla="*/ 2479782 w 3370995"/>
              <a:gd name="connsiteY79" fmla="*/ 2228850 h 4162425"/>
              <a:gd name="connsiteX80" fmla="*/ 2508357 w 3370995"/>
              <a:gd name="connsiteY80" fmla="*/ 2200275 h 4162425"/>
              <a:gd name="connsiteX81" fmla="*/ 2555982 w 3370995"/>
              <a:gd name="connsiteY81" fmla="*/ 2171700 h 4162425"/>
              <a:gd name="connsiteX82" fmla="*/ 2594082 w 3370995"/>
              <a:gd name="connsiteY82" fmla="*/ 2143125 h 4162425"/>
              <a:gd name="connsiteX83" fmla="*/ 2622657 w 3370995"/>
              <a:gd name="connsiteY83" fmla="*/ 2124075 h 4162425"/>
              <a:gd name="connsiteX84" fmla="*/ 2651232 w 3370995"/>
              <a:gd name="connsiteY84" fmla="*/ 2095500 h 4162425"/>
              <a:gd name="connsiteX85" fmla="*/ 2689332 w 3370995"/>
              <a:gd name="connsiteY85" fmla="*/ 2028825 h 4162425"/>
              <a:gd name="connsiteX86" fmla="*/ 2717907 w 3370995"/>
              <a:gd name="connsiteY86" fmla="*/ 2009775 h 4162425"/>
              <a:gd name="connsiteX87" fmla="*/ 2746482 w 3370995"/>
              <a:gd name="connsiteY87" fmla="*/ 1981200 h 4162425"/>
              <a:gd name="connsiteX88" fmla="*/ 2756007 w 3370995"/>
              <a:gd name="connsiteY88" fmla="*/ 1943100 h 4162425"/>
              <a:gd name="connsiteX89" fmla="*/ 2870307 w 3370995"/>
              <a:gd name="connsiteY89" fmla="*/ 1847850 h 4162425"/>
              <a:gd name="connsiteX90" fmla="*/ 2898882 w 3370995"/>
              <a:gd name="connsiteY90" fmla="*/ 1828800 h 4162425"/>
              <a:gd name="connsiteX91" fmla="*/ 2927457 w 3370995"/>
              <a:gd name="connsiteY91" fmla="*/ 1809750 h 4162425"/>
              <a:gd name="connsiteX92" fmla="*/ 2946507 w 3370995"/>
              <a:gd name="connsiteY92" fmla="*/ 1752600 h 4162425"/>
              <a:gd name="connsiteX93" fmla="*/ 3013182 w 3370995"/>
              <a:gd name="connsiteY93" fmla="*/ 1657350 h 4162425"/>
              <a:gd name="connsiteX94" fmla="*/ 3032232 w 3370995"/>
              <a:gd name="connsiteY94" fmla="*/ 1600200 h 4162425"/>
              <a:gd name="connsiteX95" fmla="*/ 3051282 w 3370995"/>
              <a:gd name="connsiteY95" fmla="*/ 1571625 h 4162425"/>
              <a:gd name="connsiteX96" fmla="*/ 3060807 w 3370995"/>
              <a:gd name="connsiteY96" fmla="*/ 1543050 h 4162425"/>
              <a:gd name="connsiteX97" fmla="*/ 3117957 w 3370995"/>
              <a:gd name="connsiteY97" fmla="*/ 1504950 h 4162425"/>
              <a:gd name="connsiteX98" fmla="*/ 3156057 w 3370995"/>
              <a:gd name="connsiteY98" fmla="*/ 1447800 h 4162425"/>
              <a:gd name="connsiteX99" fmla="*/ 3222732 w 3370995"/>
              <a:gd name="connsiteY99" fmla="*/ 1390650 h 4162425"/>
              <a:gd name="connsiteX100" fmla="*/ 3241782 w 3370995"/>
              <a:gd name="connsiteY100" fmla="*/ 1304925 h 4162425"/>
              <a:gd name="connsiteX101" fmla="*/ 3279882 w 3370995"/>
              <a:gd name="connsiteY101" fmla="*/ 1247775 h 4162425"/>
              <a:gd name="connsiteX102" fmla="*/ 3289407 w 3370995"/>
              <a:gd name="connsiteY102" fmla="*/ 1209675 h 4162425"/>
              <a:gd name="connsiteX103" fmla="*/ 3327507 w 3370995"/>
              <a:gd name="connsiteY103" fmla="*/ 1152525 h 4162425"/>
              <a:gd name="connsiteX104" fmla="*/ 3337032 w 3370995"/>
              <a:gd name="connsiteY104" fmla="*/ 1114425 h 4162425"/>
              <a:gd name="connsiteX105" fmla="*/ 3317982 w 3370995"/>
              <a:gd name="connsiteY105" fmla="*/ 666750 h 4162425"/>
              <a:gd name="connsiteX106" fmla="*/ 3308457 w 3370995"/>
              <a:gd name="connsiteY106" fmla="*/ 561975 h 4162425"/>
              <a:gd name="connsiteX107" fmla="*/ 3289407 w 3370995"/>
              <a:gd name="connsiteY107" fmla="*/ 533400 h 4162425"/>
              <a:gd name="connsiteX108" fmla="*/ 3251307 w 3370995"/>
              <a:gd name="connsiteY108" fmla="*/ 476250 h 4162425"/>
              <a:gd name="connsiteX109" fmla="*/ 3175107 w 3370995"/>
              <a:gd name="connsiteY109" fmla="*/ 390525 h 4162425"/>
              <a:gd name="connsiteX110" fmla="*/ 3165582 w 3370995"/>
              <a:gd name="connsiteY110" fmla="*/ 352425 h 4162425"/>
              <a:gd name="connsiteX111" fmla="*/ 3137007 w 3370995"/>
              <a:gd name="connsiteY111" fmla="*/ 323850 h 4162425"/>
              <a:gd name="connsiteX112" fmla="*/ 3117957 w 3370995"/>
              <a:gd name="connsiteY112" fmla="*/ 295275 h 4162425"/>
              <a:gd name="connsiteX113" fmla="*/ 3108432 w 3370995"/>
              <a:gd name="connsiteY113" fmla="*/ 266700 h 4162425"/>
              <a:gd name="connsiteX114" fmla="*/ 3070332 w 3370995"/>
              <a:gd name="connsiteY114" fmla="*/ 209550 h 4162425"/>
              <a:gd name="connsiteX115" fmla="*/ 3022707 w 3370995"/>
              <a:gd name="connsiteY115" fmla="*/ 104775 h 4162425"/>
              <a:gd name="connsiteX116" fmla="*/ 2984607 w 3370995"/>
              <a:gd name="connsiteY116" fmla="*/ 47625 h 4162425"/>
              <a:gd name="connsiteX117" fmla="*/ 2956032 w 3370995"/>
              <a:gd name="connsiteY117" fmla="*/ 0 h 41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370995" h="4162425">
                <a:moveTo>
                  <a:pt x="498582" y="4162425"/>
                </a:moveTo>
                <a:cubicBezTo>
                  <a:pt x="492232" y="4140200"/>
                  <a:pt x="484655" y="4118290"/>
                  <a:pt x="479532" y="4095750"/>
                </a:cubicBezTo>
                <a:cubicBezTo>
                  <a:pt x="471540" y="4060585"/>
                  <a:pt x="456497" y="3967501"/>
                  <a:pt x="441432" y="3914775"/>
                </a:cubicBezTo>
                <a:cubicBezTo>
                  <a:pt x="427113" y="3864658"/>
                  <a:pt x="435118" y="3902147"/>
                  <a:pt x="403332" y="3838575"/>
                </a:cubicBezTo>
                <a:cubicBezTo>
                  <a:pt x="395686" y="3823282"/>
                  <a:pt x="389689" y="3807170"/>
                  <a:pt x="384282" y="3790950"/>
                </a:cubicBezTo>
                <a:cubicBezTo>
                  <a:pt x="380142" y="3778531"/>
                  <a:pt x="379914" y="3764882"/>
                  <a:pt x="374757" y="3752850"/>
                </a:cubicBezTo>
                <a:cubicBezTo>
                  <a:pt x="370248" y="3742328"/>
                  <a:pt x="361387" y="3734214"/>
                  <a:pt x="355707" y="3724275"/>
                </a:cubicBezTo>
                <a:cubicBezTo>
                  <a:pt x="348662" y="3711947"/>
                  <a:pt x="342250" y="3699226"/>
                  <a:pt x="336657" y="3686175"/>
                </a:cubicBezTo>
                <a:cubicBezTo>
                  <a:pt x="332702" y="3676947"/>
                  <a:pt x="332701" y="3665954"/>
                  <a:pt x="327132" y="3657600"/>
                </a:cubicBezTo>
                <a:cubicBezTo>
                  <a:pt x="319660" y="3646392"/>
                  <a:pt x="307323" y="3639252"/>
                  <a:pt x="298557" y="3629025"/>
                </a:cubicBezTo>
                <a:cubicBezTo>
                  <a:pt x="251299" y="3573891"/>
                  <a:pt x="291710" y="3605411"/>
                  <a:pt x="241407" y="3571875"/>
                </a:cubicBezTo>
                <a:cubicBezTo>
                  <a:pt x="234050" y="3549804"/>
                  <a:pt x="226956" y="3524032"/>
                  <a:pt x="212832" y="3505200"/>
                </a:cubicBezTo>
                <a:cubicBezTo>
                  <a:pt x="202056" y="3490832"/>
                  <a:pt x="187432" y="3479800"/>
                  <a:pt x="174732" y="3467100"/>
                </a:cubicBezTo>
                <a:cubicBezTo>
                  <a:pt x="171557" y="3451225"/>
                  <a:pt x="170891" y="3434634"/>
                  <a:pt x="165207" y="3419475"/>
                </a:cubicBezTo>
                <a:cubicBezTo>
                  <a:pt x="155533" y="3393676"/>
                  <a:pt x="134427" y="3382539"/>
                  <a:pt x="117582" y="3362325"/>
                </a:cubicBezTo>
                <a:cubicBezTo>
                  <a:pt x="110253" y="3353531"/>
                  <a:pt x="104882" y="3343275"/>
                  <a:pt x="98532" y="3333750"/>
                </a:cubicBezTo>
                <a:cubicBezTo>
                  <a:pt x="94443" y="3305129"/>
                  <a:pt x="87839" y="3250091"/>
                  <a:pt x="79482" y="3219450"/>
                </a:cubicBezTo>
                <a:cubicBezTo>
                  <a:pt x="74198" y="3200077"/>
                  <a:pt x="66782" y="3181350"/>
                  <a:pt x="60432" y="3162300"/>
                </a:cubicBezTo>
                <a:cubicBezTo>
                  <a:pt x="54082" y="3111500"/>
                  <a:pt x="44331" y="3061010"/>
                  <a:pt x="41382" y="3009900"/>
                </a:cubicBezTo>
                <a:cubicBezTo>
                  <a:pt x="18810" y="2618660"/>
                  <a:pt x="69137" y="2778840"/>
                  <a:pt x="22332" y="2638425"/>
                </a:cubicBezTo>
                <a:cubicBezTo>
                  <a:pt x="0" y="2459769"/>
                  <a:pt x="3282" y="2506227"/>
                  <a:pt x="3282" y="2200275"/>
                </a:cubicBezTo>
                <a:cubicBezTo>
                  <a:pt x="3282" y="2158878"/>
                  <a:pt x="6351" y="2117340"/>
                  <a:pt x="12807" y="2076450"/>
                </a:cubicBezTo>
                <a:cubicBezTo>
                  <a:pt x="15939" y="2056615"/>
                  <a:pt x="26987" y="2038781"/>
                  <a:pt x="31857" y="2019300"/>
                </a:cubicBezTo>
                <a:cubicBezTo>
                  <a:pt x="53342" y="1933360"/>
                  <a:pt x="42628" y="1967938"/>
                  <a:pt x="60432" y="1914525"/>
                </a:cubicBezTo>
                <a:cubicBezTo>
                  <a:pt x="66782" y="1816100"/>
                  <a:pt x="35373" y="1707467"/>
                  <a:pt x="79482" y="1619250"/>
                </a:cubicBezTo>
                <a:cubicBezTo>
                  <a:pt x="142663" y="1492888"/>
                  <a:pt x="66012" y="1650681"/>
                  <a:pt x="108057" y="1552575"/>
                </a:cubicBezTo>
                <a:cubicBezTo>
                  <a:pt x="113650" y="1539524"/>
                  <a:pt x="122617" y="1527945"/>
                  <a:pt x="127107" y="1514475"/>
                </a:cubicBezTo>
                <a:cubicBezTo>
                  <a:pt x="135386" y="1489637"/>
                  <a:pt x="131634" y="1460060"/>
                  <a:pt x="146157" y="1438275"/>
                </a:cubicBezTo>
                <a:cubicBezTo>
                  <a:pt x="174387" y="1395930"/>
                  <a:pt x="190830" y="1367218"/>
                  <a:pt x="241407" y="1333500"/>
                </a:cubicBezTo>
                <a:cubicBezTo>
                  <a:pt x="250932" y="1327150"/>
                  <a:pt x="261188" y="1321779"/>
                  <a:pt x="269982" y="1314450"/>
                </a:cubicBezTo>
                <a:cubicBezTo>
                  <a:pt x="280330" y="1305826"/>
                  <a:pt x="287134" y="1293014"/>
                  <a:pt x="298557" y="1285875"/>
                </a:cubicBezTo>
                <a:cubicBezTo>
                  <a:pt x="313056" y="1276813"/>
                  <a:pt x="330307" y="1273175"/>
                  <a:pt x="346182" y="1266825"/>
                </a:cubicBezTo>
                <a:cubicBezTo>
                  <a:pt x="358882" y="1254125"/>
                  <a:pt x="369338" y="1238688"/>
                  <a:pt x="384282" y="1228725"/>
                </a:cubicBezTo>
                <a:cubicBezTo>
                  <a:pt x="395671" y="1221132"/>
                  <a:pt x="442439" y="1206164"/>
                  <a:pt x="460482" y="1200150"/>
                </a:cubicBezTo>
                <a:cubicBezTo>
                  <a:pt x="479532" y="1184275"/>
                  <a:pt x="496999" y="1166280"/>
                  <a:pt x="517632" y="1152525"/>
                </a:cubicBezTo>
                <a:cubicBezTo>
                  <a:pt x="525986" y="1146956"/>
                  <a:pt x="536979" y="1146955"/>
                  <a:pt x="546207" y="1143000"/>
                </a:cubicBezTo>
                <a:cubicBezTo>
                  <a:pt x="583778" y="1126898"/>
                  <a:pt x="596985" y="1111571"/>
                  <a:pt x="641457" y="1104900"/>
                </a:cubicBezTo>
                <a:cubicBezTo>
                  <a:pt x="685527" y="1098289"/>
                  <a:pt x="730357" y="1098550"/>
                  <a:pt x="774807" y="1095375"/>
                </a:cubicBezTo>
                <a:cubicBezTo>
                  <a:pt x="790682" y="1092200"/>
                  <a:pt x="806243" y="1085850"/>
                  <a:pt x="822432" y="1085850"/>
                </a:cubicBezTo>
                <a:cubicBezTo>
                  <a:pt x="848030" y="1085850"/>
                  <a:pt x="873473" y="1090658"/>
                  <a:pt x="898632" y="1095375"/>
                </a:cubicBezTo>
                <a:cubicBezTo>
                  <a:pt x="929108" y="1101089"/>
                  <a:pt x="991215" y="1116118"/>
                  <a:pt x="1022457" y="1133475"/>
                </a:cubicBezTo>
                <a:cubicBezTo>
                  <a:pt x="1036334" y="1141185"/>
                  <a:pt x="1047095" y="1153636"/>
                  <a:pt x="1060557" y="1162050"/>
                </a:cubicBezTo>
                <a:cubicBezTo>
                  <a:pt x="1072598" y="1169575"/>
                  <a:pt x="1085957" y="1174750"/>
                  <a:pt x="1098657" y="1181100"/>
                </a:cubicBezTo>
                <a:cubicBezTo>
                  <a:pt x="1101832" y="1196975"/>
                  <a:pt x="1103062" y="1213366"/>
                  <a:pt x="1108182" y="1228725"/>
                </a:cubicBezTo>
                <a:cubicBezTo>
                  <a:pt x="1116239" y="1252895"/>
                  <a:pt x="1132347" y="1274497"/>
                  <a:pt x="1146282" y="1295400"/>
                </a:cubicBezTo>
                <a:cubicBezTo>
                  <a:pt x="1149457" y="1308100"/>
                  <a:pt x="1150650" y="1321468"/>
                  <a:pt x="1155807" y="1333500"/>
                </a:cubicBezTo>
                <a:cubicBezTo>
                  <a:pt x="1160316" y="1344022"/>
                  <a:pt x="1171490" y="1351134"/>
                  <a:pt x="1174857" y="1362075"/>
                </a:cubicBezTo>
                <a:cubicBezTo>
                  <a:pt x="1184379" y="1393022"/>
                  <a:pt x="1183668" y="1426608"/>
                  <a:pt x="1193907" y="1457325"/>
                </a:cubicBezTo>
                <a:cubicBezTo>
                  <a:pt x="1197082" y="1466850"/>
                  <a:pt x="1198942" y="1476920"/>
                  <a:pt x="1203432" y="1485900"/>
                </a:cubicBezTo>
                <a:cubicBezTo>
                  <a:pt x="1208552" y="1496139"/>
                  <a:pt x="1217362" y="1504236"/>
                  <a:pt x="1222482" y="1514475"/>
                </a:cubicBezTo>
                <a:cubicBezTo>
                  <a:pt x="1238010" y="1545531"/>
                  <a:pt x="1230557" y="1563617"/>
                  <a:pt x="1241532" y="1600200"/>
                </a:cubicBezTo>
                <a:cubicBezTo>
                  <a:pt x="1246998" y="1618420"/>
                  <a:pt x="1281783" y="1673635"/>
                  <a:pt x="1289157" y="1685925"/>
                </a:cubicBezTo>
                <a:cubicBezTo>
                  <a:pt x="1295993" y="1713270"/>
                  <a:pt x="1306137" y="1757985"/>
                  <a:pt x="1317732" y="1781175"/>
                </a:cubicBezTo>
                <a:cubicBezTo>
                  <a:pt x="1324082" y="1793875"/>
                  <a:pt x="1331189" y="1806224"/>
                  <a:pt x="1336782" y="1819275"/>
                </a:cubicBezTo>
                <a:cubicBezTo>
                  <a:pt x="1340737" y="1828503"/>
                  <a:pt x="1341817" y="1838870"/>
                  <a:pt x="1346307" y="1847850"/>
                </a:cubicBezTo>
                <a:cubicBezTo>
                  <a:pt x="1351427" y="1858089"/>
                  <a:pt x="1360237" y="1866186"/>
                  <a:pt x="1365357" y="1876425"/>
                </a:cubicBezTo>
                <a:cubicBezTo>
                  <a:pt x="1369847" y="1885405"/>
                  <a:pt x="1370392" y="1896020"/>
                  <a:pt x="1374882" y="1905000"/>
                </a:cubicBezTo>
                <a:cubicBezTo>
                  <a:pt x="1380002" y="1915239"/>
                  <a:pt x="1389283" y="1923114"/>
                  <a:pt x="1393932" y="1933575"/>
                </a:cubicBezTo>
                <a:cubicBezTo>
                  <a:pt x="1402087" y="1951925"/>
                  <a:pt x="1406632" y="1971675"/>
                  <a:pt x="1412982" y="1990725"/>
                </a:cubicBezTo>
                <a:cubicBezTo>
                  <a:pt x="1423589" y="2022546"/>
                  <a:pt x="1424059" y="2021520"/>
                  <a:pt x="1432032" y="2057400"/>
                </a:cubicBezTo>
                <a:cubicBezTo>
                  <a:pt x="1435544" y="2073204"/>
                  <a:pt x="1436905" y="2089518"/>
                  <a:pt x="1441557" y="2105025"/>
                </a:cubicBezTo>
                <a:cubicBezTo>
                  <a:pt x="1456326" y="2154257"/>
                  <a:pt x="1460895" y="2146971"/>
                  <a:pt x="1479657" y="2190750"/>
                </a:cubicBezTo>
                <a:cubicBezTo>
                  <a:pt x="1483612" y="2199978"/>
                  <a:pt x="1486007" y="2209800"/>
                  <a:pt x="1489182" y="2219325"/>
                </a:cubicBezTo>
                <a:cubicBezTo>
                  <a:pt x="1482832" y="2235200"/>
                  <a:pt x="1470132" y="2249852"/>
                  <a:pt x="1470132" y="2266950"/>
                </a:cubicBezTo>
                <a:cubicBezTo>
                  <a:pt x="1470132" y="2299329"/>
                  <a:pt x="1481329" y="2330788"/>
                  <a:pt x="1489182" y="2362200"/>
                </a:cubicBezTo>
                <a:cubicBezTo>
                  <a:pt x="1503577" y="2419781"/>
                  <a:pt x="1494567" y="2387881"/>
                  <a:pt x="1517757" y="2457450"/>
                </a:cubicBezTo>
                <a:lnTo>
                  <a:pt x="1527282" y="2486025"/>
                </a:lnTo>
                <a:cubicBezTo>
                  <a:pt x="1533005" y="2503193"/>
                  <a:pt x="1539701" y="2531635"/>
                  <a:pt x="1555857" y="2543175"/>
                </a:cubicBezTo>
                <a:cubicBezTo>
                  <a:pt x="1581565" y="2561538"/>
                  <a:pt x="1621701" y="2565215"/>
                  <a:pt x="1651107" y="2571750"/>
                </a:cubicBezTo>
                <a:cubicBezTo>
                  <a:pt x="1663886" y="2574590"/>
                  <a:pt x="1676507" y="2578100"/>
                  <a:pt x="1689207" y="2581275"/>
                </a:cubicBezTo>
                <a:cubicBezTo>
                  <a:pt x="1701907" y="2578100"/>
                  <a:pt x="1714677" y="2575194"/>
                  <a:pt x="1727307" y="2571750"/>
                </a:cubicBezTo>
                <a:cubicBezTo>
                  <a:pt x="1749607" y="2565668"/>
                  <a:pt x="1771076" y="2555795"/>
                  <a:pt x="1793982" y="2552700"/>
                </a:cubicBezTo>
                <a:cubicBezTo>
                  <a:pt x="1888845" y="2539881"/>
                  <a:pt x="2079732" y="2524125"/>
                  <a:pt x="2079732" y="2524125"/>
                </a:cubicBezTo>
                <a:cubicBezTo>
                  <a:pt x="2181742" y="2422115"/>
                  <a:pt x="2026910" y="2579641"/>
                  <a:pt x="2136882" y="2457450"/>
                </a:cubicBezTo>
                <a:cubicBezTo>
                  <a:pt x="2154904" y="2437425"/>
                  <a:pt x="2169270" y="2410912"/>
                  <a:pt x="2194032" y="2400300"/>
                </a:cubicBezTo>
                <a:cubicBezTo>
                  <a:pt x="2216257" y="2390775"/>
                  <a:pt x="2239080" y="2382539"/>
                  <a:pt x="2260707" y="2371725"/>
                </a:cubicBezTo>
                <a:cubicBezTo>
                  <a:pt x="2283602" y="2360277"/>
                  <a:pt x="2305432" y="2346795"/>
                  <a:pt x="2327382" y="2333625"/>
                </a:cubicBezTo>
                <a:cubicBezTo>
                  <a:pt x="2337198" y="2327735"/>
                  <a:pt x="2345496" y="2319224"/>
                  <a:pt x="2355957" y="2314575"/>
                </a:cubicBezTo>
                <a:cubicBezTo>
                  <a:pt x="2374307" y="2306420"/>
                  <a:pt x="2394057" y="2301875"/>
                  <a:pt x="2413107" y="2295525"/>
                </a:cubicBezTo>
                <a:cubicBezTo>
                  <a:pt x="2490673" y="2198567"/>
                  <a:pt x="2416095" y="2281922"/>
                  <a:pt x="2479782" y="2228850"/>
                </a:cubicBezTo>
                <a:cubicBezTo>
                  <a:pt x="2490130" y="2220226"/>
                  <a:pt x="2497581" y="2208357"/>
                  <a:pt x="2508357" y="2200275"/>
                </a:cubicBezTo>
                <a:cubicBezTo>
                  <a:pt x="2523168" y="2189167"/>
                  <a:pt x="2540578" y="2181969"/>
                  <a:pt x="2555982" y="2171700"/>
                </a:cubicBezTo>
                <a:cubicBezTo>
                  <a:pt x="2569191" y="2162894"/>
                  <a:pt x="2581164" y="2152352"/>
                  <a:pt x="2594082" y="2143125"/>
                </a:cubicBezTo>
                <a:cubicBezTo>
                  <a:pt x="2603397" y="2136471"/>
                  <a:pt x="2613863" y="2131404"/>
                  <a:pt x="2622657" y="2124075"/>
                </a:cubicBezTo>
                <a:cubicBezTo>
                  <a:pt x="2633005" y="2115451"/>
                  <a:pt x="2643402" y="2106461"/>
                  <a:pt x="2651232" y="2095500"/>
                </a:cubicBezTo>
                <a:cubicBezTo>
                  <a:pt x="2669909" y="2069353"/>
                  <a:pt x="2666834" y="2051323"/>
                  <a:pt x="2689332" y="2028825"/>
                </a:cubicBezTo>
                <a:cubicBezTo>
                  <a:pt x="2697427" y="2020730"/>
                  <a:pt x="2709113" y="2017104"/>
                  <a:pt x="2717907" y="2009775"/>
                </a:cubicBezTo>
                <a:cubicBezTo>
                  <a:pt x="2728255" y="2001151"/>
                  <a:pt x="2736957" y="1990725"/>
                  <a:pt x="2746482" y="1981200"/>
                </a:cubicBezTo>
                <a:cubicBezTo>
                  <a:pt x="2749657" y="1968500"/>
                  <a:pt x="2748500" y="1953824"/>
                  <a:pt x="2756007" y="1943100"/>
                </a:cubicBezTo>
                <a:cubicBezTo>
                  <a:pt x="2788093" y="1897263"/>
                  <a:pt x="2825800" y="1877522"/>
                  <a:pt x="2870307" y="1847850"/>
                </a:cubicBezTo>
                <a:lnTo>
                  <a:pt x="2898882" y="1828800"/>
                </a:lnTo>
                <a:lnTo>
                  <a:pt x="2927457" y="1809750"/>
                </a:lnTo>
                <a:cubicBezTo>
                  <a:pt x="2933807" y="1790700"/>
                  <a:pt x="2935368" y="1769308"/>
                  <a:pt x="2946507" y="1752600"/>
                </a:cubicBezTo>
                <a:cubicBezTo>
                  <a:pt x="2993413" y="1682241"/>
                  <a:pt x="2970870" y="1713766"/>
                  <a:pt x="3013182" y="1657350"/>
                </a:cubicBezTo>
                <a:cubicBezTo>
                  <a:pt x="3019532" y="1638300"/>
                  <a:pt x="3021093" y="1616908"/>
                  <a:pt x="3032232" y="1600200"/>
                </a:cubicBezTo>
                <a:cubicBezTo>
                  <a:pt x="3038582" y="1590675"/>
                  <a:pt x="3046162" y="1581864"/>
                  <a:pt x="3051282" y="1571625"/>
                </a:cubicBezTo>
                <a:cubicBezTo>
                  <a:pt x="3055772" y="1562645"/>
                  <a:pt x="3053707" y="1550150"/>
                  <a:pt x="3060807" y="1543050"/>
                </a:cubicBezTo>
                <a:cubicBezTo>
                  <a:pt x="3076996" y="1526861"/>
                  <a:pt x="3117957" y="1504950"/>
                  <a:pt x="3117957" y="1504950"/>
                </a:cubicBezTo>
                <a:cubicBezTo>
                  <a:pt x="3130657" y="1485900"/>
                  <a:pt x="3137741" y="1461537"/>
                  <a:pt x="3156057" y="1447800"/>
                </a:cubicBezTo>
                <a:cubicBezTo>
                  <a:pt x="3204933" y="1411143"/>
                  <a:pt x="3182932" y="1430450"/>
                  <a:pt x="3222732" y="1390650"/>
                </a:cubicBezTo>
                <a:cubicBezTo>
                  <a:pt x="3225316" y="1375144"/>
                  <a:pt x="3230616" y="1325024"/>
                  <a:pt x="3241782" y="1304925"/>
                </a:cubicBezTo>
                <a:cubicBezTo>
                  <a:pt x="3252901" y="1284911"/>
                  <a:pt x="3279882" y="1247775"/>
                  <a:pt x="3279882" y="1247775"/>
                </a:cubicBezTo>
                <a:cubicBezTo>
                  <a:pt x="3283057" y="1235075"/>
                  <a:pt x="3283553" y="1221384"/>
                  <a:pt x="3289407" y="1209675"/>
                </a:cubicBezTo>
                <a:cubicBezTo>
                  <a:pt x="3299646" y="1189197"/>
                  <a:pt x="3327507" y="1152525"/>
                  <a:pt x="3327507" y="1152525"/>
                </a:cubicBezTo>
                <a:cubicBezTo>
                  <a:pt x="3330682" y="1139825"/>
                  <a:pt x="3337032" y="1127516"/>
                  <a:pt x="3337032" y="1114425"/>
                </a:cubicBezTo>
                <a:cubicBezTo>
                  <a:pt x="3337032" y="714547"/>
                  <a:pt x="3370995" y="825788"/>
                  <a:pt x="3317982" y="666750"/>
                </a:cubicBezTo>
                <a:cubicBezTo>
                  <a:pt x="3314807" y="631825"/>
                  <a:pt x="3315805" y="596266"/>
                  <a:pt x="3308457" y="561975"/>
                </a:cubicBezTo>
                <a:cubicBezTo>
                  <a:pt x="3306058" y="550781"/>
                  <a:pt x="3293916" y="543922"/>
                  <a:pt x="3289407" y="533400"/>
                </a:cubicBezTo>
                <a:cubicBezTo>
                  <a:pt x="3264804" y="475993"/>
                  <a:pt x="3301532" y="509733"/>
                  <a:pt x="3251307" y="476250"/>
                </a:cubicBezTo>
                <a:cubicBezTo>
                  <a:pt x="3204401" y="405891"/>
                  <a:pt x="3231523" y="432837"/>
                  <a:pt x="3175107" y="390525"/>
                </a:cubicBezTo>
                <a:cubicBezTo>
                  <a:pt x="3171932" y="377825"/>
                  <a:pt x="3172077" y="363791"/>
                  <a:pt x="3165582" y="352425"/>
                </a:cubicBezTo>
                <a:cubicBezTo>
                  <a:pt x="3158899" y="340729"/>
                  <a:pt x="3145631" y="334198"/>
                  <a:pt x="3137007" y="323850"/>
                </a:cubicBezTo>
                <a:cubicBezTo>
                  <a:pt x="3129678" y="315056"/>
                  <a:pt x="3123077" y="305514"/>
                  <a:pt x="3117957" y="295275"/>
                </a:cubicBezTo>
                <a:cubicBezTo>
                  <a:pt x="3113467" y="286295"/>
                  <a:pt x="3113308" y="275477"/>
                  <a:pt x="3108432" y="266700"/>
                </a:cubicBezTo>
                <a:cubicBezTo>
                  <a:pt x="3097313" y="246686"/>
                  <a:pt x="3077572" y="231270"/>
                  <a:pt x="3070332" y="209550"/>
                </a:cubicBezTo>
                <a:cubicBezTo>
                  <a:pt x="3056846" y="169092"/>
                  <a:pt x="3051100" y="147365"/>
                  <a:pt x="3022707" y="104775"/>
                </a:cubicBezTo>
                <a:cubicBezTo>
                  <a:pt x="3010007" y="85725"/>
                  <a:pt x="2991847" y="69345"/>
                  <a:pt x="2984607" y="47625"/>
                </a:cubicBezTo>
                <a:cubicBezTo>
                  <a:pt x="2972242" y="10531"/>
                  <a:pt x="2982182" y="26150"/>
                  <a:pt x="2956032" y="0"/>
                </a:cubicBezTo>
              </a:path>
            </a:pathLst>
          </a:custGeom>
          <a:noFill/>
          <a:ln w="984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pic>
        <p:nvPicPr>
          <p:cNvPr id="52" name="Picture 2" descr="http://www.religionsfaget.dk/uploads/tx_cliopolaroidphotoflex/ansgar_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6376" y="4781889"/>
            <a:ext cx="1187624" cy="2076110"/>
          </a:xfrm>
          <a:prstGeom prst="rect">
            <a:avLst/>
          </a:prstGeom>
          <a:noFill/>
        </p:spPr>
      </p:pic>
      <p:sp>
        <p:nvSpPr>
          <p:cNvPr id="54" name="Tekstboks 53"/>
          <p:cNvSpPr txBox="1"/>
          <p:nvPr/>
        </p:nvSpPr>
        <p:spPr>
          <a:xfrm>
            <a:off x="1907704" y="3789040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tx1"/>
                </a:solidFill>
                <a:latin typeface="Arial Narrow" pitchFamily="34" charset="0"/>
              </a:rPr>
              <a:t>Christians</a:t>
            </a:r>
          </a:p>
        </p:txBody>
      </p:sp>
      <p:sp>
        <p:nvSpPr>
          <p:cNvPr id="55" name="Tekstboks 54"/>
          <p:cNvSpPr txBox="1"/>
          <p:nvPr/>
        </p:nvSpPr>
        <p:spPr>
          <a:xfrm>
            <a:off x="3059832" y="2996952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chemeClr val="tx1"/>
                </a:solidFill>
                <a:latin typeface="Arial Narrow" pitchFamily="34" charset="0"/>
              </a:rPr>
              <a:t>Pagans</a:t>
            </a:r>
            <a:endParaRPr lang="da-DK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7" name="Tekstboks 56"/>
          <p:cNvSpPr txBox="1"/>
          <p:nvPr/>
        </p:nvSpPr>
        <p:spPr>
          <a:xfrm>
            <a:off x="0" y="1700808"/>
            <a:ext cx="13681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826-27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Ribe Domkirke, Eksteriør; 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067944" y="-72769"/>
            <a:ext cx="5076056" cy="6930769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60000" y="360000"/>
            <a:ext cx="363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latin typeface="Arial Narrow" pitchFamily="34" charset="0"/>
              </a:rPr>
              <a:t>Before</a:t>
            </a:r>
            <a:r>
              <a:rPr lang="da-DK" dirty="0" smtClean="0">
                <a:latin typeface="Arial Narrow" pitchFamily="34" charset="0"/>
              </a:rPr>
              <a:t> 1882</a:t>
            </a:r>
          </a:p>
          <a:p>
            <a:endParaRPr lang="da-DK" dirty="0" smtClean="0">
              <a:latin typeface="Arial Narrow" pitchFamily="34" charset="0"/>
            </a:endParaRPr>
          </a:p>
          <a:p>
            <a:r>
              <a:rPr lang="da-DK" dirty="0" smtClean="0">
                <a:latin typeface="Arial Narrow" pitchFamily="34" charset="0"/>
              </a:rPr>
              <a:t>Prior to restoration </a:t>
            </a:r>
            <a:r>
              <a:rPr lang="da-DK" dirty="0" err="1" smtClean="0">
                <a:latin typeface="Arial Narrow" pitchFamily="34" charset="0"/>
              </a:rPr>
              <a:t>works</a:t>
            </a:r>
            <a:endParaRPr lang="da-DK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Ribe Domkirke, Eksteriør; 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49288"/>
            <a:ext cx="9144000" cy="640871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23528" y="620688"/>
            <a:ext cx="5674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latin typeface="Arial Narrow" pitchFamily="34" charset="0"/>
              </a:rPr>
              <a:t>After</a:t>
            </a:r>
            <a:r>
              <a:rPr lang="da-DK" dirty="0" smtClean="0">
                <a:latin typeface="Arial Narrow" pitchFamily="34" charset="0"/>
              </a:rPr>
              <a:t> restoration </a:t>
            </a:r>
            <a:r>
              <a:rPr lang="da-DK" dirty="0" err="1" smtClean="0">
                <a:latin typeface="Arial Narrow" pitchFamily="34" charset="0"/>
              </a:rPr>
              <a:t>works</a:t>
            </a:r>
            <a:endParaRPr lang="da-DK" dirty="0" smtClean="0">
              <a:latin typeface="Arial Narrow" pitchFamily="34" charset="0"/>
            </a:endParaRPr>
          </a:p>
          <a:p>
            <a:r>
              <a:rPr lang="da-DK" dirty="0" smtClean="0">
                <a:latin typeface="Arial Narrow" pitchFamily="34" charset="0"/>
              </a:rPr>
              <a:t>1-1½ meters </a:t>
            </a:r>
            <a:r>
              <a:rPr lang="da-DK" dirty="0" err="1" smtClean="0">
                <a:latin typeface="Arial Narrow" pitchFamily="34" charset="0"/>
              </a:rPr>
              <a:t>was</a:t>
            </a:r>
            <a:r>
              <a:rPr lang="da-DK" dirty="0" smtClean="0">
                <a:latin typeface="Arial Narrow" pitchFamily="34" charset="0"/>
              </a:rPr>
              <a:t> dug </a:t>
            </a:r>
            <a:r>
              <a:rPr lang="da-DK" dirty="0" err="1" smtClean="0">
                <a:latin typeface="Arial Narrow" pitchFamily="34" charset="0"/>
              </a:rPr>
              <a:t>away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around</a:t>
            </a:r>
            <a:r>
              <a:rPr lang="da-DK" dirty="0" smtClean="0">
                <a:latin typeface="Arial Narrow" pitchFamily="34" charset="0"/>
              </a:rPr>
              <a:t> the </a:t>
            </a:r>
            <a:r>
              <a:rPr lang="da-DK" dirty="0" err="1" smtClean="0">
                <a:latin typeface="Arial Narrow" pitchFamily="34" charset="0"/>
              </a:rPr>
              <a:t>cathedral</a:t>
            </a:r>
            <a:endParaRPr lang="da-DK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Fladegravninger 1987ff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915816" y="-10335"/>
            <a:ext cx="6228184" cy="6868335"/>
          </a:xfrm>
          <a:prstGeom prst="rect">
            <a:avLst/>
          </a:prstGeom>
        </p:spPr>
      </p:pic>
      <p:sp>
        <p:nvSpPr>
          <p:cNvPr id="4" name="Kombinationstegning 3"/>
          <p:cNvSpPr/>
          <p:nvPr/>
        </p:nvSpPr>
        <p:spPr bwMode="auto">
          <a:xfrm>
            <a:off x="6246421" y="2671948"/>
            <a:ext cx="2493818" cy="2766951"/>
          </a:xfrm>
          <a:custGeom>
            <a:avLst/>
            <a:gdLst>
              <a:gd name="connsiteX0" fmla="*/ 0 w 2493818"/>
              <a:gd name="connsiteY0" fmla="*/ 237507 h 2766951"/>
              <a:gd name="connsiteX1" fmla="*/ 261257 w 2493818"/>
              <a:gd name="connsiteY1" fmla="*/ 106878 h 2766951"/>
              <a:gd name="connsiteX2" fmla="*/ 665018 w 2493818"/>
              <a:gd name="connsiteY2" fmla="*/ 0 h 2766951"/>
              <a:gd name="connsiteX3" fmla="*/ 1128156 w 2493818"/>
              <a:gd name="connsiteY3" fmla="*/ 23751 h 2766951"/>
              <a:gd name="connsiteX4" fmla="*/ 1840675 w 2493818"/>
              <a:gd name="connsiteY4" fmla="*/ 225631 h 2766951"/>
              <a:gd name="connsiteX5" fmla="*/ 2090057 w 2493818"/>
              <a:gd name="connsiteY5" fmla="*/ 498764 h 2766951"/>
              <a:gd name="connsiteX6" fmla="*/ 2315688 w 2493818"/>
              <a:gd name="connsiteY6" fmla="*/ 700644 h 2766951"/>
              <a:gd name="connsiteX7" fmla="*/ 2493818 w 2493818"/>
              <a:gd name="connsiteY7" fmla="*/ 1021278 h 2766951"/>
              <a:gd name="connsiteX8" fmla="*/ 2446317 w 2493818"/>
              <a:gd name="connsiteY8" fmla="*/ 1401288 h 2766951"/>
              <a:gd name="connsiteX9" fmla="*/ 2291937 w 2493818"/>
              <a:gd name="connsiteY9" fmla="*/ 1947553 h 2766951"/>
              <a:gd name="connsiteX10" fmla="*/ 2006930 w 2493818"/>
              <a:gd name="connsiteY10" fmla="*/ 2315688 h 2766951"/>
              <a:gd name="connsiteX11" fmla="*/ 1805049 w 2493818"/>
              <a:gd name="connsiteY11" fmla="*/ 2493818 h 2766951"/>
              <a:gd name="connsiteX12" fmla="*/ 1056904 w 2493818"/>
              <a:gd name="connsiteY12" fmla="*/ 2766951 h 2766951"/>
              <a:gd name="connsiteX13" fmla="*/ 795647 w 2493818"/>
              <a:gd name="connsiteY13" fmla="*/ 2030681 h 2766951"/>
              <a:gd name="connsiteX14" fmla="*/ 665018 w 2493818"/>
              <a:gd name="connsiteY14" fmla="*/ 1377538 h 2766951"/>
              <a:gd name="connsiteX15" fmla="*/ 498763 w 2493818"/>
              <a:gd name="connsiteY15" fmla="*/ 1021278 h 2766951"/>
              <a:gd name="connsiteX16" fmla="*/ 296883 w 2493818"/>
              <a:gd name="connsiteY16" fmla="*/ 712520 h 2766951"/>
              <a:gd name="connsiteX17" fmla="*/ 0 w 2493818"/>
              <a:gd name="connsiteY17" fmla="*/ 237507 h 276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93818" h="2766951">
                <a:moveTo>
                  <a:pt x="0" y="237507"/>
                </a:moveTo>
                <a:lnTo>
                  <a:pt x="261257" y="106878"/>
                </a:lnTo>
                <a:lnTo>
                  <a:pt x="665018" y="0"/>
                </a:lnTo>
                <a:lnTo>
                  <a:pt x="1128156" y="23751"/>
                </a:lnTo>
                <a:lnTo>
                  <a:pt x="1840675" y="225631"/>
                </a:lnTo>
                <a:lnTo>
                  <a:pt x="2090057" y="498764"/>
                </a:lnTo>
                <a:lnTo>
                  <a:pt x="2315688" y="700644"/>
                </a:lnTo>
                <a:lnTo>
                  <a:pt x="2493818" y="1021278"/>
                </a:lnTo>
                <a:lnTo>
                  <a:pt x="2446317" y="1401288"/>
                </a:lnTo>
                <a:lnTo>
                  <a:pt x="2291937" y="1947553"/>
                </a:lnTo>
                <a:lnTo>
                  <a:pt x="2006930" y="2315688"/>
                </a:lnTo>
                <a:lnTo>
                  <a:pt x="1805049" y="2493818"/>
                </a:lnTo>
                <a:lnTo>
                  <a:pt x="1056904" y="2766951"/>
                </a:lnTo>
                <a:lnTo>
                  <a:pt x="795647" y="2030681"/>
                </a:lnTo>
                <a:lnTo>
                  <a:pt x="665018" y="1377538"/>
                </a:lnTo>
                <a:lnTo>
                  <a:pt x="498763" y="1021278"/>
                </a:lnTo>
                <a:lnTo>
                  <a:pt x="296883" y="712520"/>
                </a:lnTo>
                <a:lnTo>
                  <a:pt x="0" y="237507"/>
                </a:lnTo>
                <a:close/>
              </a:path>
            </a:pathLst>
          </a:custGeom>
          <a:solidFill>
            <a:schemeClr val="bg2">
              <a:alpha val="57000"/>
            </a:schemeClr>
          </a:solidFill>
          <a:ln w="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60000" y="360000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8.-9. C. Ribe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IMG_38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3824"/>
            <a:ext cx="91440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ktangel 7"/>
          <p:cNvSpPr>
            <a:spLocks noChangeArrowheads="1"/>
          </p:cNvSpPr>
          <p:nvPr/>
        </p:nvSpPr>
        <p:spPr bwMode="auto">
          <a:xfrm>
            <a:off x="0" y="5786438"/>
            <a:ext cx="2714625" cy="1071562"/>
          </a:xfrm>
          <a:prstGeom prst="rect">
            <a:avLst/>
          </a:prstGeom>
          <a:noFill/>
          <a:ln w="984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da-DK"/>
          </a:p>
        </p:txBody>
      </p:sp>
      <p:sp>
        <p:nvSpPr>
          <p:cNvPr id="3076" name="Tekstboks 6"/>
          <p:cNvSpPr txBox="1">
            <a:spLocks noChangeArrowheads="1"/>
          </p:cNvSpPr>
          <p:nvPr/>
        </p:nvSpPr>
        <p:spPr bwMode="auto">
          <a:xfrm>
            <a:off x="360363" y="190500"/>
            <a:ext cx="3945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dirty="0" err="1" smtClean="0">
                <a:latin typeface="Arial Narrow" pitchFamily="34" charset="0"/>
              </a:rPr>
              <a:t>Excavations</a:t>
            </a:r>
            <a:r>
              <a:rPr lang="da-DK" dirty="0" smtClean="0">
                <a:latin typeface="Arial Narrow" pitchFamily="34" charset="0"/>
              </a:rPr>
              <a:t> </a:t>
            </a:r>
            <a:r>
              <a:rPr lang="da-DK" dirty="0" err="1" smtClean="0">
                <a:latin typeface="Arial Narrow" pitchFamily="34" charset="0"/>
              </a:rPr>
              <a:t>around</a:t>
            </a:r>
            <a:r>
              <a:rPr lang="da-DK" dirty="0" smtClean="0">
                <a:latin typeface="Arial Narrow" pitchFamily="34" charset="0"/>
              </a:rPr>
              <a:t> the </a:t>
            </a:r>
            <a:r>
              <a:rPr lang="da-DK" dirty="0" err="1" smtClean="0">
                <a:latin typeface="Arial Narrow" pitchFamily="34" charset="0"/>
              </a:rPr>
              <a:t>cathedral</a:t>
            </a:r>
            <a:endParaRPr lang="da-DK" dirty="0">
              <a:latin typeface="Arial Narrow" pitchFamily="34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1214414" y="5715016"/>
            <a:ext cx="285752" cy="28575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7929586" y="3571876"/>
            <a:ext cx="285752" cy="28575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4429124" y="1928802"/>
            <a:ext cx="285752" cy="28575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4646546" y="1816714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1986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1492210" y="5593936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1987</a:t>
            </a:r>
          </a:p>
        </p:txBody>
      </p:sp>
      <p:sp>
        <p:nvSpPr>
          <p:cNvPr id="16" name="Tekstboks 15"/>
          <p:cNvSpPr txBox="1"/>
          <p:nvPr/>
        </p:nvSpPr>
        <p:spPr>
          <a:xfrm>
            <a:off x="8173652" y="3464201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1995</a:t>
            </a:r>
          </a:p>
        </p:txBody>
      </p:sp>
      <p:grpSp>
        <p:nvGrpSpPr>
          <p:cNvPr id="18" name="Gruppe 17"/>
          <p:cNvGrpSpPr/>
          <p:nvPr/>
        </p:nvGrpSpPr>
        <p:grpSpPr>
          <a:xfrm>
            <a:off x="4308049" y="4835951"/>
            <a:ext cx="1937039" cy="1008668"/>
            <a:chOff x="4308049" y="4835951"/>
            <a:chExt cx="1937039" cy="1008668"/>
          </a:xfrm>
        </p:grpSpPr>
        <p:sp>
          <p:nvSpPr>
            <p:cNvPr id="13" name="Kombinationstegning 12"/>
            <p:cNvSpPr/>
            <p:nvPr/>
          </p:nvSpPr>
          <p:spPr bwMode="auto">
            <a:xfrm>
              <a:off x="4308049" y="4835951"/>
              <a:ext cx="952108" cy="1008668"/>
            </a:xfrm>
            <a:custGeom>
              <a:avLst/>
              <a:gdLst>
                <a:gd name="connsiteX0" fmla="*/ 952108 w 952108"/>
                <a:gd name="connsiteY0" fmla="*/ 942680 h 1008668"/>
                <a:gd name="connsiteX1" fmla="*/ 584462 w 952108"/>
                <a:gd name="connsiteY1" fmla="*/ 0 h 1008668"/>
                <a:gd name="connsiteX2" fmla="*/ 0 w 952108"/>
                <a:gd name="connsiteY2" fmla="*/ 169682 h 1008668"/>
                <a:gd name="connsiteX3" fmla="*/ 141403 w 952108"/>
                <a:gd name="connsiteY3" fmla="*/ 509047 h 1008668"/>
                <a:gd name="connsiteX4" fmla="*/ 339365 w 952108"/>
                <a:gd name="connsiteY4" fmla="*/ 443059 h 1008668"/>
                <a:gd name="connsiteX5" fmla="*/ 641023 w 952108"/>
                <a:gd name="connsiteY5" fmla="*/ 1008668 h 1008668"/>
                <a:gd name="connsiteX6" fmla="*/ 952108 w 952108"/>
                <a:gd name="connsiteY6" fmla="*/ 942680 h 100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108" h="1008668">
                  <a:moveTo>
                    <a:pt x="952108" y="942680"/>
                  </a:moveTo>
                  <a:lnTo>
                    <a:pt x="584462" y="0"/>
                  </a:lnTo>
                  <a:lnTo>
                    <a:pt x="0" y="169682"/>
                  </a:lnTo>
                  <a:lnTo>
                    <a:pt x="141403" y="509047"/>
                  </a:lnTo>
                  <a:lnTo>
                    <a:pt x="339365" y="443059"/>
                  </a:lnTo>
                  <a:lnTo>
                    <a:pt x="641023" y="1008668"/>
                  </a:lnTo>
                  <a:lnTo>
                    <a:pt x="952108" y="942680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17" name="Tekstboks 16"/>
            <p:cNvSpPr txBox="1"/>
            <p:nvPr/>
          </p:nvSpPr>
          <p:spPr>
            <a:xfrm>
              <a:off x="5143504" y="5072074"/>
              <a:ext cx="1101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>
                  <a:latin typeface="Arial Narrow" pitchFamily="34" charset="0"/>
                </a:rPr>
                <a:t>2008/09</a:t>
              </a:r>
            </a:p>
          </p:txBody>
        </p:sp>
      </p:grpSp>
      <p:grpSp>
        <p:nvGrpSpPr>
          <p:cNvPr id="20" name="Gruppe 19"/>
          <p:cNvGrpSpPr/>
          <p:nvPr/>
        </p:nvGrpSpPr>
        <p:grpSpPr>
          <a:xfrm>
            <a:off x="3591612" y="4286256"/>
            <a:ext cx="2492133" cy="1868936"/>
            <a:chOff x="3591612" y="4286256"/>
            <a:chExt cx="2492133" cy="1868936"/>
          </a:xfrm>
        </p:grpSpPr>
        <p:sp>
          <p:nvSpPr>
            <p:cNvPr id="12" name="Kombinationstegning 11"/>
            <p:cNvSpPr/>
            <p:nvPr/>
          </p:nvSpPr>
          <p:spPr bwMode="auto">
            <a:xfrm>
              <a:off x="3591612" y="4402318"/>
              <a:ext cx="2036190" cy="1752874"/>
            </a:xfrm>
            <a:custGeom>
              <a:avLst/>
              <a:gdLst>
                <a:gd name="connsiteX0" fmla="*/ 2036190 w 2036190"/>
                <a:gd name="connsiteY0" fmla="*/ 1423447 h 1752874"/>
                <a:gd name="connsiteX1" fmla="*/ 1348033 w 2036190"/>
                <a:gd name="connsiteY1" fmla="*/ 0 h 1752874"/>
                <a:gd name="connsiteX2" fmla="*/ 0 w 2036190"/>
                <a:gd name="connsiteY2" fmla="*/ 311084 h 1752874"/>
                <a:gd name="connsiteX3" fmla="*/ 339365 w 2036190"/>
                <a:gd name="connsiteY3" fmla="*/ 1225484 h 1752874"/>
                <a:gd name="connsiteX4" fmla="*/ 961534 w 2036190"/>
                <a:gd name="connsiteY4" fmla="*/ 1093509 h 1752874"/>
                <a:gd name="connsiteX5" fmla="*/ 1074656 w 2036190"/>
                <a:gd name="connsiteY5" fmla="*/ 1140643 h 1752874"/>
                <a:gd name="connsiteX6" fmla="*/ 1338607 w 2036190"/>
                <a:gd name="connsiteY6" fmla="*/ 1743958 h 1752874"/>
                <a:gd name="connsiteX7" fmla="*/ 1366887 w 2036190"/>
                <a:gd name="connsiteY7" fmla="*/ 1734531 h 1752874"/>
                <a:gd name="connsiteX8" fmla="*/ 2036190 w 2036190"/>
                <a:gd name="connsiteY8" fmla="*/ 1423447 h 175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90" h="1752874">
                  <a:moveTo>
                    <a:pt x="2036190" y="1423447"/>
                  </a:moveTo>
                  <a:lnTo>
                    <a:pt x="1348033" y="0"/>
                  </a:lnTo>
                  <a:lnTo>
                    <a:pt x="0" y="311084"/>
                  </a:lnTo>
                  <a:lnTo>
                    <a:pt x="339365" y="1225484"/>
                  </a:lnTo>
                  <a:cubicBezTo>
                    <a:pt x="546755" y="1181492"/>
                    <a:pt x="750927" y="1117810"/>
                    <a:pt x="961534" y="1093509"/>
                  </a:cubicBezTo>
                  <a:cubicBezTo>
                    <a:pt x="1002114" y="1088827"/>
                    <a:pt x="1074656" y="1140643"/>
                    <a:pt x="1074656" y="1140643"/>
                  </a:cubicBezTo>
                  <a:cubicBezTo>
                    <a:pt x="1162640" y="1341748"/>
                    <a:pt x="1241692" y="1547002"/>
                    <a:pt x="1338607" y="1743958"/>
                  </a:cubicBezTo>
                  <a:cubicBezTo>
                    <a:pt x="1342994" y="1752874"/>
                    <a:pt x="1366887" y="1734531"/>
                    <a:pt x="1366887" y="1734531"/>
                  </a:cubicBezTo>
                  <a:lnTo>
                    <a:pt x="2036190" y="1423447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19" name="Tekstboks 18"/>
            <p:cNvSpPr txBox="1"/>
            <p:nvPr/>
          </p:nvSpPr>
          <p:spPr>
            <a:xfrm>
              <a:off x="5000628" y="4286256"/>
              <a:ext cx="10831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>
                  <a:latin typeface="Arial Narrow" pitchFamily="34" charset="0"/>
                </a:rPr>
                <a:t>2011/12</a:t>
              </a:r>
            </a:p>
          </p:txBody>
        </p:sp>
      </p:grpSp>
      <p:grpSp>
        <p:nvGrpSpPr>
          <p:cNvPr id="23" name="Gruppe 22"/>
          <p:cNvGrpSpPr/>
          <p:nvPr/>
        </p:nvGrpSpPr>
        <p:grpSpPr>
          <a:xfrm>
            <a:off x="103695" y="1197204"/>
            <a:ext cx="8163612" cy="3544478"/>
            <a:chOff x="103695" y="1197204"/>
            <a:chExt cx="8163612" cy="3544478"/>
          </a:xfrm>
        </p:grpSpPr>
        <p:sp>
          <p:nvSpPr>
            <p:cNvPr id="21" name="Kombinationstegning 20"/>
            <p:cNvSpPr/>
            <p:nvPr/>
          </p:nvSpPr>
          <p:spPr bwMode="auto">
            <a:xfrm>
              <a:off x="103695" y="1197204"/>
              <a:ext cx="8163612" cy="3544478"/>
            </a:xfrm>
            <a:custGeom>
              <a:avLst/>
              <a:gdLst>
                <a:gd name="connsiteX0" fmla="*/ 0 w 8163612"/>
                <a:gd name="connsiteY0" fmla="*/ 3393650 h 3544478"/>
                <a:gd name="connsiteX1" fmla="*/ 65987 w 8163612"/>
                <a:gd name="connsiteY1" fmla="*/ 3355942 h 3544478"/>
                <a:gd name="connsiteX2" fmla="*/ 1150070 w 8163612"/>
                <a:gd name="connsiteY2" fmla="*/ 3186260 h 3544478"/>
                <a:gd name="connsiteX3" fmla="*/ 1329179 w 8163612"/>
                <a:gd name="connsiteY3" fmla="*/ 3393650 h 3544478"/>
                <a:gd name="connsiteX4" fmla="*/ 1348033 w 8163612"/>
                <a:gd name="connsiteY4" fmla="*/ 3384223 h 3544478"/>
                <a:gd name="connsiteX5" fmla="*/ 1932495 w 8163612"/>
                <a:gd name="connsiteY5" fmla="*/ 3318235 h 3544478"/>
                <a:gd name="connsiteX6" fmla="*/ 2837468 w 8163612"/>
                <a:gd name="connsiteY6" fmla="*/ 3544478 h 3544478"/>
                <a:gd name="connsiteX7" fmla="*/ 3478491 w 8163612"/>
                <a:gd name="connsiteY7" fmla="*/ 3421930 h 3544478"/>
                <a:gd name="connsiteX8" fmla="*/ 4845377 w 8163612"/>
                <a:gd name="connsiteY8" fmla="*/ 3148553 h 3544478"/>
                <a:gd name="connsiteX9" fmla="*/ 5542961 w 8163612"/>
                <a:gd name="connsiteY9" fmla="*/ 3054285 h 3544478"/>
                <a:gd name="connsiteX10" fmla="*/ 7494309 w 8163612"/>
                <a:gd name="connsiteY10" fmla="*/ 2441542 h 3544478"/>
                <a:gd name="connsiteX11" fmla="*/ 8163612 w 8163612"/>
                <a:gd name="connsiteY11" fmla="*/ 1781666 h 3544478"/>
                <a:gd name="connsiteX12" fmla="*/ 7107810 w 8163612"/>
                <a:gd name="connsiteY12" fmla="*/ 867266 h 3544478"/>
                <a:gd name="connsiteX13" fmla="*/ 7268066 w 8163612"/>
                <a:gd name="connsiteY13" fmla="*/ 499621 h 3544478"/>
                <a:gd name="connsiteX14" fmla="*/ 7286919 w 8163612"/>
                <a:gd name="connsiteY14" fmla="*/ 0 h 35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63612" h="3544478">
                  <a:moveTo>
                    <a:pt x="0" y="3393650"/>
                  </a:moveTo>
                  <a:lnTo>
                    <a:pt x="65987" y="3355942"/>
                  </a:lnTo>
                  <a:lnTo>
                    <a:pt x="1150070" y="3186260"/>
                  </a:lnTo>
                  <a:cubicBezTo>
                    <a:pt x="1281751" y="3411999"/>
                    <a:pt x="1202691" y="3447858"/>
                    <a:pt x="1329179" y="3393650"/>
                  </a:cubicBezTo>
                  <a:cubicBezTo>
                    <a:pt x="1335637" y="3390882"/>
                    <a:pt x="1341748" y="3387365"/>
                    <a:pt x="1348033" y="3384223"/>
                  </a:cubicBezTo>
                  <a:lnTo>
                    <a:pt x="1932495" y="3318235"/>
                  </a:lnTo>
                  <a:lnTo>
                    <a:pt x="2837468" y="3544478"/>
                  </a:lnTo>
                  <a:lnTo>
                    <a:pt x="3478491" y="3421930"/>
                  </a:lnTo>
                  <a:lnTo>
                    <a:pt x="4845377" y="3148553"/>
                  </a:lnTo>
                  <a:lnTo>
                    <a:pt x="5542961" y="3054285"/>
                  </a:lnTo>
                  <a:lnTo>
                    <a:pt x="7494309" y="2441542"/>
                  </a:lnTo>
                  <a:lnTo>
                    <a:pt x="8163612" y="1781666"/>
                  </a:lnTo>
                  <a:lnTo>
                    <a:pt x="7107810" y="867266"/>
                  </a:lnTo>
                  <a:lnTo>
                    <a:pt x="7268066" y="499621"/>
                  </a:lnTo>
                  <a:lnTo>
                    <a:pt x="7286919" y="0"/>
                  </a:lnTo>
                </a:path>
              </a:pathLst>
            </a:custGeom>
            <a:noFill/>
            <a:ln w="984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22" name="Tekstboks 21"/>
            <p:cNvSpPr txBox="1"/>
            <p:nvPr/>
          </p:nvSpPr>
          <p:spPr>
            <a:xfrm>
              <a:off x="7429520" y="1785926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>
                  <a:latin typeface="Arial Narrow" pitchFamily="34" charset="0"/>
                </a:rPr>
                <a:t>2012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elter på 18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17364"/>
            <a:ext cx="9144000" cy="5540636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60000" y="360000"/>
            <a:ext cx="296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Arial Narrow" pitchFamily="34" charset="0"/>
              </a:rPr>
              <a:t>The original </a:t>
            </a:r>
            <a:r>
              <a:rPr lang="da-DK" dirty="0" err="1" smtClean="0">
                <a:latin typeface="Arial Narrow" pitchFamily="34" charset="0"/>
              </a:rPr>
              <a:t>topography</a:t>
            </a:r>
            <a:r>
              <a:rPr lang="da-DK" dirty="0" smtClean="0">
                <a:latin typeface="Arial Narrow" pitchFamily="34" charset="0"/>
              </a:rPr>
              <a:t>,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1619672" y="3284984"/>
            <a:ext cx="60785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a-DK" sz="1800" b="1" dirty="0" smtClean="0">
                <a:solidFill>
                  <a:schemeClr val="accent2"/>
                </a:solidFill>
                <a:latin typeface="Arial Narrow" pitchFamily="34" charset="0"/>
              </a:rPr>
              <a:t>2006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3785245" y="5805264"/>
            <a:ext cx="60785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a-DK" sz="1800" b="1" dirty="0" smtClean="0">
                <a:solidFill>
                  <a:schemeClr val="accent2"/>
                </a:solidFill>
                <a:latin typeface="Arial Narrow" pitchFamily="34" charset="0"/>
              </a:rPr>
              <a:t>2004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2358802" y="5013176"/>
            <a:ext cx="60785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a-DK" sz="1800" b="1" dirty="0" smtClean="0">
                <a:solidFill>
                  <a:schemeClr val="accent2"/>
                </a:solidFill>
                <a:latin typeface="Arial Narrow" pitchFamily="34" charset="0"/>
              </a:rPr>
              <a:t>1987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5263505" y="4725144"/>
            <a:ext cx="60785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a-DK" sz="1800" b="1" dirty="0" smtClean="0">
                <a:solidFill>
                  <a:schemeClr val="accent2"/>
                </a:solidFill>
                <a:latin typeface="Arial Narrow" pitchFamily="34" charset="0"/>
              </a:rPr>
              <a:t>1995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3419872" y="4581128"/>
            <a:ext cx="88197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a-DK" sz="1800" b="1" dirty="0" smtClean="0">
                <a:solidFill>
                  <a:schemeClr val="accent2"/>
                </a:solidFill>
                <a:latin typeface="Arial Narrow" pitchFamily="34" charset="0"/>
              </a:rPr>
              <a:t>2008-12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8425" cap="flat" cmpd="sng" algn="ctr">
          <a:solidFill>
            <a:schemeClr val="tx2">
              <a:lumMod val="65000"/>
              <a:lumOff val="3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84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 Narrow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628</Words>
  <Application>Microsoft Macintosh PowerPoint</Application>
  <PresentationFormat>On-screen Show (4:3)</PresentationFormat>
  <Paragraphs>158</Paragraphs>
  <Slides>35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Standarddesign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Esbjerg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Morten Søvsø</dc:creator>
  <cp:lastModifiedBy>Brittany Schorn</cp:lastModifiedBy>
  <cp:revision>288</cp:revision>
  <dcterms:created xsi:type="dcterms:W3CDTF">2013-04-29T08:25:15Z</dcterms:created>
  <dcterms:modified xsi:type="dcterms:W3CDTF">2013-04-29T08:26:06Z</dcterms:modified>
</cp:coreProperties>
</file>